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21" r:id="rId3"/>
    <p:sldId id="358" r:id="rId4"/>
    <p:sldId id="355" r:id="rId5"/>
    <p:sldId id="348" r:id="rId6"/>
    <p:sldId id="326" r:id="rId7"/>
    <p:sldId id="325" r:id="rId8"/>
    <p:sldId id="347" r:id="rId9"/>
    <p:sldId id="356" r:id="rId10"/>
    <p:sldId id="359" r:id="rId11"/>
    <p:sldId id="342" r:id="rId12"/>
    <p:sldId id="341" r:id="rId13"/>
    <p:sldId id="364" r:id="rId14"/>
    <p:sldId id="372" r:id="rId15"/>
    <p:sldId id="361" r:id="rId16"/>
    <p:sldId id="362" r:id="rId17"/>
    <p:sldId id="371" r:id="rId18"/>
    <p:sldId id="363" r:id="rId19"/>
    <p:sldId id="373" r:id="rId20"/>
    <p:sldId id="378" r:id="rId21"/>
    <p:sldId id="379" r:id="rId22"/>
    <p:sldId id="374" r:id="rId23"/>
    <p:sldId id="375" r:id="rId24"/>
    <p:sldId id="376" r:id="rId25"/>
    <p:sldId id="377" r:id="rId26"/>
    <p:sldId id="322" r:id="rId27"/>
    <p:sldId id="324" r:id="rId28"/>
    <p:sldId id="334" r:id="rId29"/>
    <p:sldId id="336" r:id="rId30"/>
    <p:sldId id="337" r:id="rId31"/>
    <p:sldId id="338" r:id="rId32"/>
    <p:sldId id="380" r:id="rId33"/>
    <p:sldId id="381" r:id="rId34"/>
    <p:sldId id="327" r:id="rId35"/>
    <p:sldId id="382" r:id="rId36"/>
    <p:sldId id="383" r:id="rId37"/>
    <p:sldId id="384" r:id="rId38"/>
    <p:sldId id="385" r:id="rId39"/>
    <p:sldId id="329" r:id="rId40"/>
    <p:sldId id="331" r:id="rId41"/>
    <p:sldId id="318" r:id="rId42"/>
    <p:sldId id="370" r:id="rId43"/>
    <p:sldId id="357" r:id="rId44"/>
    <p:sldId id="319" r:id="rId45"/>
    <p:sldId id="3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632" autoAdjust="0"/>
    <p:restoredTop sz="94015" autoAdjust="0"/>
  </p:normalViewPr>
  <p:slideViewPr>
    <p:cSldViewPr snapToGrid="0">
      <p:cViewPr varScale="1">
        <p:scale>
          <a:sx n="73" d="100"/>
          <a:sy n="73" d="100"/>
        </p:scale>
        <p:origin x="-636"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66148-589C-4B94-98B1-19B83BEF9714}" type="datetimeFigureOut">
              <a:rPr lang="en-US" smtClean="0"/>
              <a:pPr/>
              <a:t>7/6/2020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10FDB-DE4B-45A4-A626-ACAF6BA3684D}" type="slidenum">
              <a:rPr lang="en-US" smtClean="0"/>
              <a:pPr/>
              <a:t>‹#›</a:t>
            </a:fld>
            <a:endParaRPr lang="en-US"/>
          </a:p>
        </p:txBody>
      </p:sp>
    </p:spTree>
    <p:extLst>
      <p:ext uri="{BB962C8B-B14F-4D97-AF65-F5344CB8AC3E}">
        <p14:creationId xmlns:p14="http://schemas.microsoft.com/office/powerpoint/2010/main" xmlns="" val="3973171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t>In the transition region, since the intensity profile is increasing the first derivative is positive, while being zero in the dark and white regions. First derivative has a maximum or peak at the edge. Since the first derivative is increasing before the edge, the second derivative is positive before the edge. Likewise, since the first derivative is decreasing after the edge, the second derivative is negative after the edge. Also, second derivative is zero in dark and white regions. At the edge, the second derivative is zero. This phenomenon of the second derivative changing the sign from positive before the edge to negative after the edge or vice versa is known as zero-crossing, as it takes a value of zero at the edge.</a:t>
            </a:r>
            <a:endParaRPr lang="en-US" sz="1200" dirty="0"/>
          </a:p>
        </p:txBody>
      </p:sp>
      <p:sp>
        <p:nvSpPr>
          <p:cNvPr id="4" name="Slide Number Placeholder 3"/>
          <p:cNvSpPr>
            <a:spLocks noGrp="1"/>
          </p:cNvSpPr>
          <p:nvPr>
            <p:ph type="sldNum" sz="quarter" idx="10"/>
          </p:nvPr>
        </p:nvSpPr>
        <p:spPr/>
        <p:txBody>
          <a:bodyPr/>
          <a:lstStyle/>
          <a:p>
            <a:fld id="{21110FDB-DE4B-45A4-A626-ACAF6BA3684D}" type="slidenum">
              <a:rPr lang="en-US" smtClean="0"/>
              <a:pPr/>
              <a:t>14</a:t>
            </a:fld>
            <a:endParaRPr lang="en-US"/>
          </a:p>
        </p:txBody>
      </p:sp>
    </p:spTree>
    <p:extLst>
      <p:ext uri="{BB962C8B-B14F-4D97-AF65-F5344CB8AC3E}">
        <p14:creationId xmlns:p14="http://schemas.microsoft.com/office/powerpoint/2010/main" xmlns="" val="298908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An </a:t>
            </a:r>
            <a:r>
              <a:rPr lang="en-US" sz="1200" b="1" dirty="0" smtClean="0"/>
              <a:t>affine transformation</a:t>
            </a:r>
            <a:r>
              <a:rPr lang="en-US" sz="1200" dirty="0" smtClean="0"/>
              <a:t> is any </a:t>
            </a:r>
            <a:r>
              <a:rPr lang="en-US" sz="1200" b="1" dirty="0" smtClean="0"/>
              <a:t>transformation</a:t>
            </a:r>
            <a:r>
              <a:rPr lang="en-US" sz="1200" dirty="0" smtClean="0"/>
              <a:t> that preserves collinearity (i.e., all points lying on a line initially still lie on a line after </a:t>
            </a:r>
            <a:r>
              <a:rPr lang="en-US" sz="1200" b="1" dirty="0" smtClean="0"/>
              <a:t>transformation</a:t>
            </a:r>
            <a:r>
              <a:rPr lang="en-US" sz="1200" dirty="0" smtClean="0"/>
              <a:t>) and ratios of distances (e.g., the midpoint of a line segment remains the midpoint after </a:t>
            </a:r>
            <a:r>
              <a:rPr lang="en-US" sz="1200" b="1" dirty="0" smtClean="0"/>
              <a:t>transformation</a:t>
            </a:r>
            <a:r>
              <a:rPr lang="en-US" sz="1200" dirty="0" smtClean="0"/>
              <a:t>).</a:t>
            </a:r>
          </a:p>
        </p:txBody>
      </p:sp>
      <p:sp>
        <p:nvSpPr>
          <p:cNvPr id="4" name="Slide Number Placeholder 3"/>
          <p:cNvSpPr>
            <a:spLocks noGrp="1"/>
          </p:cNvSpPr>
          <p:nvPr>
            <p:ph type="sldNum" sz="quarter" idx="10"/>
          </p:nvPr>
        </p:nvSpPr>
        <p:spPr/>
        <p:txBody>
          <a:bodyPr/>
          <a:lstStyle/>
          <a:p>
            <a:fld id="{21110FDB-DE4B-45A4-A626-ACAF6BA3684D}" type="slidenum">
              <a:rPr lang="en-US" smtClean="0"/>
              <a:pPr/>
              <a:t>18</a:t>
            </a:fld>
            <a:endParaRPr lang="en-US"/>
          </a:p>
        </p:txBody>
      </p:sp>
    </p:spTree>
    <p:extLst>
      <p:ext uri="{BB962C8B-B14F-4D97-AF65-F5344CB8AC3E}">
        <p14:creationId xmlns:p14="http://schemas.microsoft.com/office/powerpoint/2010/main" xmlns="" val="98302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blue patch is flat area and difficult to find and track. Wherever you move the blue patch, it looks the same. For black patch, it is an edge. If you move it in vertical direction (i.e. along the gradient) it changes. Put along the edge (parallel to edge), it looks the same. And for red patch, it is a corner. Wherever you move the patch, it looks different, means it is unique. So basically, </a:t>
            </a:r>
            <a:r>
              <a:rPr lang="en-US" b="1" dirty="0" smtClean="0"/>
              <a:t>corners are considered to be good features in an image</a:t>
            </a:r>
            <a:r>
              <a:rPr lang="en-US" dirty="0" smtClean="0"/>
              <a:t>. (Not just corners, in some cases blobs are considered good features).</a:t>
            </a:r>
          </a:p>
        </p:txBody>
      </p:sp>
      <p:sp>
        <p:nvSpPr>
          <p:cNvPr id="4" name="Slide Number Placeholder 3"/>
          <p:cNvSpPr>
            <a:spLocks noGrp="1"/>
          </p:cNvSpPr>
          <p:nvPr>
            <p:ph type="sldNum" sz="quarter" idx="10"/>
          </p:nvPr>
        </p:nvSpPr>
        <p:spPr/>
        <p:txBody>
          <a:bodyPr/>
          <a:lstStyle/>
          <a:p>
            <a:fld id="{21110FDB-DE4B-45A4-A626-ACAF6BA3684D}" type="slidenum">
              <a:rPr lang="en-US" smtClean="0"/>
              <a:pPr/>
              <a:t>26</a:t>
            </a:fld>
            <a:endParaRPr lang="en-US"/>
          </a:p>
        </p:txBody>
      </p:sp>
    </p:spTree>
    <p:extLst>
      <p:ext uri="{BB962C8B-B14F-4D97-AF65-F5344CB8AC3E}">
        <p14:creationId xmlns:p14="http://schemas.microsoft.com/office/powerpoint/2010/main" xmlns="" val="1579270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802782-1E66-4082-AFAC-A7BC8F300347}" type="datetimeFigureOut">
              <a:rPr lang="en-US" smtClean="0"/>
              <a:pPr/>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219754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802782-1E66-4082-AFAC-A7BC8F300347}" type="datetimeFigureOut">
              <a:rPr lang="en-US" smtClean="0"/>
              <a:pPr/>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90525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802782-1E66-4082-AFAC-A7BC8F300347}" type="datetimeFigureOut">
              <a:rPr lang="en-US" smtClean="0"/>
              <a:pPr/>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151577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802782-1E66-4082-AFAC-A7BC8F300347}" type="datetimeFigureOut">
              <a:rPr lang="en-US" smtClean="0"/>
              <a:pPr/>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1457870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802782-1E66-4082-AFAC-A7BC8F300347}" type="datetimeFigureOut">
              <a:rPr lang="en-US" smtClean="0"/>
              <a:pPr/>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247031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802782-1E66-4082-AFAC-A7BC8F300347}" type="datetimeFigureOut">
              <a:rPr lang="en-US" smtClean="0"/>
              <a:pPr/>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175062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802782-1E66-4082-AFAC-A7BC8F300347}" type="datetimeFigureOut">
              <a:rPr lang="en-US" smtClean="0"/>
              <a:pPr/>
              <a:t>7/6/2020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382609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802782-1E66-4082-AFAC-A7BC8F300347}" type="datetimeFigureOut">
              <a:rPr lang="en-US" smtClean="0"/>
              <a:pPr/>
              <a:t>7/6/2020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3151534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02782-1E66-4082-AFAC-A7BC8F300347}" type="datetimeFigureOut">
              <a:rPr lang="en-US" smtClean="0"/>
              <a:pPr/>
              <a:t>7/6/2020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393308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802782-1E66-4082-AFAC-A7BC8F300347}" type="datetimeFigureOut">
              <a:rPr lang="en-US" smtClean="0"/>
              <a:pPr/>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92235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802782-1E66-4082-AFAC-A7BC8F300347}" type="datetimeFigureOut">
              <a:rPr lang="en-US" smtClean="0"/>
              <a:pPr/>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379976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02782-1E66-4082-AFAC-A7BC8F300347}" type="datetimeFigureOut">
              <a:rPr lang="en-US" smtClean="0"/>
              <a:pPr/>
              <a:t>7/6/2020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177690-043C-478F-8BE3-8342C1A8F92E}" type="slidenum">
              <a:rPr lang="en-US" smtClean="0"/>
              <a:pPr/>
              <a:t>‹#›</a:t>
            </a:fld>
            <a:endParaRPr lang="en-US"/>
          </a:p>
        </p:txBody>
      </p:sp>
    </p:spTree>
    <p:extLst>
      <p:ext uri="{BB962C8B-B14F-4D97-AF65-F5344CB8AC3E}">
        <p14:creationId xmlns:p14="http://schemas.microsoft.com/office/powerpoint/2010/main" xmlns="" val="4189974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docs.opencv.org/3.4.5/index.html"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anaconda.com/downloa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bmva.org/bmvc/1988/avc-88-023.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quora.com/What-are-HOG-features-in-computer-vision-in-laymans-ter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dl.acm.org/citation.cfm?id=1276390" TargetMode="External"/><Relationship Id="rId2" Type="http://schemas.openxmlformats.org/officeDocument/2006/relationships/hyperlink" Target="https://en.wikipedia.org/wiki/Seam_carv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pyimagesearch.com/2014/09/15/python-compare-two-images/" TargetMode="External"/><Relationship Id="rId7" Type="http://schemas.openxmlformats.org/officeDocument/2006/relationships/hyperlink" Target="https://github.com/scikit-image/skimage-tutorials/tree/master/" TargetMode="External"/><Relationship Id="rId2" Type="http://schemas.openxmlformats.org/officeDocument/2006/relationships/hyperlink" Target="https://tensorflow-object-detection-api-tutorial.readthedocs.io/en/latest/index.html" TargetMode="External"/><Relationship Id="rId1" Type="http://schemas.openxmlformats.org/officeDocument/2006/relationships/slideLayout" Target="../slideLayouts/slideLayout2.xml"/><Relationship Id="rId6" Type="http://schemas.openxmlformats.org/officeDocument/2006/relationships/hyperlink" Target="http://scikit-image.org/docs/dev/auto_examples/" TargetMode="External"/><Relationship Id="rId5" Type="http://schemas.openxmlformats.org/officeDocument/2006/relationships/hyperlink" Target="http://scikit-image.org/docs/dev/auto_examples/segmentation/plot_chan_vese.html" TargetMode="External"/><Relationship Id="rId4" Type="http://schemas.openxmlformats.org/officeDocument/2006/relationships/hyperlink" Target="http://scikit-image.org/docs/dev/auto_examples/features_detection/plot_blob.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Image Processing and Computer Vision with Python &amp; </a:t>
            </a:r>
            <a:r>
              <a:rPr lang="en-US" dirty="0" smtClean="0"/>
              <a:t>OpenCV</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3512949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7" y="2823152"/>
            <a:ext cx="10938164" cy="1111539"/>
          </a:xfrm>
        </p:spPr>
        <p:txBody>
          <a:bodyPr>
            <a:normAutofit/>
          </a:bodyPr>
          <a:lstStyle/>
          <a:p>
            <a:pPr marL="0" indent="0" algn="ctr">
              <a:buNone/>
            </a:pPr>
            <a:r>
              <a:rPr lang="en-US" sz="4400" dirty="0" smtClean="0">
                <a:solidFill>
                  <a:srgbClr val="92D050"/>
                </a:solidFill>
              </a:rPr>
              <a:t>Hands on with file 1.1 </a:t>
            </a:r>
            <a:r>
              <a:rPr lang="en-US" sz="4400" dirty="0">
                <a:solidFill>
                  <a:srgbClr val="92D050"/>
                </a:solidFill>
              </a:rPr>
              <a:t>image_sklearn_basics.py</a:t>
            </a:r>
          </a:p>
        </p:txBody>
      </p:sp>
    </p:spTree>
    <p:extLst>
      <p:ext uri="{BB962C8B-B14F-4D97-AF65-F5344CB8AC3E}">
        <p14:creationId xmlns:p14="http://schemas.microsoft.com/office/powerpoint/2010/main" xmlns="" val="2047855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b="1" dirty="0"/>
              <a:t>Histogram </a:t>
            </a:r>
            <a:r>
              <a:rPr lang="en-US" b="1" dirty="0" smtClean="0"/>
              <a:t>equalization</a:t>
            </a:r>
            <a:endParaRPr lang="en-US" dirty="0"/>
          </a:p>
        </p:txBody>
      </p:sp>
      <p:sp>
        <p:nvSpPr>
          <p:cNvPr id="3" name="Content Placeholder 2"/>
          <p:cNvSpPr>
            <a:spLocks noGrp="1"/>
          </p:cNvSpPr>
          <p:nvPr>
            <p:ph idx="1"/>
          </p:nvPr>
        </p:nvSpPr>
        <p:spPr>
          <a:xfrm>
            <a:off x="0" y="595744"/>
            <a:ext cx="12192000" cy="3685311"/>
          </a:xfrm>
        </p:spPr>
        <p:txBody>
          <a:bodyPr>
            <a:normAutofit lnSpcReduction="10000"/>
          </a:bodyPr>
          <a:lstStyle/>
          <a:p>
            <a:r>
              <a:rPr lang="en-US" dirty="0" smtClean="0">
                <a:solidFill>
                  <a:srgbClr val="00B050"/>
                </a:solidFill>
              </a:rPr>
              <a:t>A </a:t>
            </a:r>
            <a:r>
              <a:rPr lang="en-US" dirty="0">
                <a:solidFill>
                  <a:srgbClr val="00B050"/>
                </a:solidFill>
              </a:rPr>
              <a:t>method in image processing of contrast </a:t>
            </a:r>
            <a:r>
              <a:rPr lang="en-US" dirty="0" smtClean="0">
                <a:solidFill>
                  <a:srgbClr val="00B050"/>
                </a:solidFill>
              </a:rPr>
              <a:t>adjustment</a:t>
            </a:r>
          </a:p>
          <a:p>
            <a:r>
              <a:rPr lang="en-US" dirty="0">
                <a:solidFill>
                  <a:srgbClr val="00B050"/>
                </a:solidFill>
              </a:rPr>
              <a:t>This method usually increases the global contrast </a:t>
            </a:r>
            <a:r>
              <a:rPr lang="en-US" dirty="0" smtClean="0">
                <a:solidFill>
                  <a:srgbClr val="00B050"/>
                </a:solidFill>
              </a:rPr>
              <a:t>and hence gain lower </a:t>
            </a:r>
            <a:r>
              <a:rPr lang="en-US" dirty="0">
                <a:solidFill>
                  <a:srgbClr val="00B050"/>
                </a:solidFill>
              </a:rPr>
              <a:t>local contrast to gain a higher contrast. </a:t>
            </a:r>
            <a:endParaRPr lang="en-US" dirty="0" smtClean="0">
              <a:solidFill>
                <a:srgbClr val="00B050"/>
              </a:solidFill>
            </a:endParaRPr>
          </a:p>
          <a:p>
            <a:r>
              <a:rPr lang="en-US" dirty="0" smtClean="0">
                <a:solidFill>
                  <a:srgbClr val="00B050"/>
                </a:solidFill>
              </a:rPr>
              <a:t>It spreads </a:t>
            </a:r>
            <a:r>
              <a:rPr lang="en-US" dirty="0">
                <a:solidFill>
                  <a:srgbClr val="00B050"/>
                </a:solidFill>
              </a:rPr>
              <a:t>out the most frequent intensity values</a:t>
            </a:r>
            <a:r>
              <a:rPr lang="en-US" dirty="0" smtClean="0">
                <a:solidFill>
                  <a:srgbClr val="00B050"/>
                </a:solidFill>
              </a:rPr>
              <a:t>. (</a:t>
            </a:r>
            <a:r>
              <a:rPr lang="en-US" sz="2000" dirty="0" smtClean="0">
                <a:solidFill>
                  <a:srgbClr val="00B050"/>
                </a:solidFill>
              </a:rPr>
              <a:t>like Normalisation</a:t>
            </a:r>
            <a:r>
              <a:rPr lang="en-US" dirty="0" smtClean="0">
                <a:solidFill>
                  <a:srgbClr val="00B050"/>
                </a:solidFill>
              </a:rPr>
              <a:t>)</a:t>
            </a:r>
          </a:p>
          <a:p>
            <a:r>
              <a:rPr lang="en-US" dirty="0">
                <a:solidFill>
                  <a:srgbClr val="00B050"/>
                </a:solidFill>
              </a:rPr>
              <a:t>The method is useful in images with backgrounds and foregrounds that are both bright or both dark. </a:t>
            </a:r>
            <a:endParaRPr lang="en-US" dirty="0" smtClean="0">
              <a:solidFill>
                <a:srgbClr val="00B050"/>
              </a:solidFill>
            </a:endParaRPr>
          </a:p>
          <a:p>
            <a:r>
              <a:rPr lang="en-US" dirty="0" smtClean="0">
                <a:solidFill>
                  <a:srgbClr val="00B050"/>
                </a:solidFill>
              </a:rPr>
              <a:t>The </a:t>
            </a:r>
            <a:r>
              <a:rPr lang="en-US" dirty="0">
                <a:solidFill>
                  <a:srgbClr val="00B050"/>
                </a:solidFill>
              </a:rPr>
              <a:t>calculation is not computationally intensive. </a:t>
            </a:r>
            <a:endParaRPr lang="en-US" dirty="0" smtClean="0">
              <a:solidFill>
                <a:srgbClr val="00B050"/>
              </a:solidFill>
            </a:endParaRPr>
          </a:p>
          <a:p>
            <a:r>
              <a:rPr lang="en-US" sz="2700" dirty="0" smtClean="0">
                <a:solidFill>
                  <a:srgbClr val="FF0000"/>
                </a:solidFill>
              </a:rPr>
              <a:t>It </a:t>
            </a:r>
            <a:r>
              <a:rPr lang="en-US" sz="2700" dirty="0">
                <a:solidFill>
                  <a:srgbClr val="FF0000"/>
                </a:solidFill>
              </a:rPr>
              <a:t>may increase the contrast of background noise, while decreasing the usable signal.</a:t>
            </a:r>
          </a:p>
        </p:txBody>
      </p:sp>
      <p:pic>
        <p:nvPicPr>
          <p:cNvPr id="1026" name="Picture 2" descr="https://upload.wikimedia.org/wikipedia/commons/thumb/4/4e/Unequalized_Histogram.svg/300px-Unequalized_Histogram.sv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65920" y="4151513"/>
            <a:ext cx="3238500" cy="248481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upload.wikimedia.org/wikipedia/commons/thumb/3/34/Equalized_Histogram.svg/300px-Equalized_Histogram.svg.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47175" y="4151512"/>
            <a:ext cx="2857500" cy="228718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4933950" y="6453943"/>
            <a:ext cx="6096000" cy="338554"/>
          </a:xfrm>
          <a:prstGeom prst="rect">
            <a:avLst/>
          </a:prstGeom>
        </p:spPr>
        <p:txBody>
          <a:bodyPr>
            <a:spAutoFit/>
          </a:bodyPr>
          <a:lstStyle/>
          <a:p>
            <a:r>
              <a:rPr lang="en-US" sz="1600" dirty="0">
                <a:solidFill>
                  <a:srgbClr val="222222"/>
                </a:solidFill>
                <a:latin typeface="Arial" panose="020B0604020202020204" pitchFamily="34" charset="0"/>
              </a:rPr>
              <a:t>Corresponding histogram (red) and cumulative histogram (black)</a:t>
            </a:r>
            <a:endParaRPr lang="en-US" sz="1600" dirty="0"/>
          </a:p>
        </p:txBody>
      </p:sp>
      <p:pic>
        <p:nvPicPr>
          <p:cNvPr id="1030" name="Picture 6" descr="https://upload.wikimedia.org/wikipedia/commons/thumb/0/08/Unequalized_Hawkes_Bay_NZ.jpg/300px-Unequalized_Hawkes_Bay_NZ.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57200" y="4166755"/>
            <a:ext cx="2857500" cy="2469571"/>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upload.wikimedia.org/wikipedia/commons/thumb/b/bd/Equalized_Hawkes_Bay_NZ.jpg/300px-Equalized_Hawkes_Bay_NZ.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553200" y="4166755"/>
            <a:ext cx="2857500" cy="227194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ight Arrow 4"/>
          <p:cNvSpPr/>
          <p:nvPr/>
        </p:nvSpPr>
        <p:spPr>
          <a:xfrm>
            <a:off x="5714712" y="4835235"/>
            <a:ext cx="720436" cy="623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2851" y="6579954"/>
            <a:ext cx="4663393" cy="338554"/>
          </a:xfrm>
          <a:prstGeom prst="rect">
            <a:avLst/>
          </a:prstGeom>
        </p:spPr>
        <p:txBody>
          <a:bodyPr wrap="none">
            <a:spAutoFit/>
          </a:bodyPr>
          <a:lstStyle/>
          <a:p>
            <a:r>
              <a:rPr lang="en-US" sz="1600" dirty="0"/>
              <a:t>https://en.wikipedia.org/wiki/Histogram_equalization</a:t>
            </a:r>
          </a:p>
        </p:txBody>
      </p:sp>
    </p:spTree>
    <p:extLst>
      <p:ext uri="{BB962C8B-B14F-4D97-AF65-F5344CB8AC3E}">
        <p14:creationId xmlns:p14="http://schemas.microsoft.com/office/powerpoint/2010/main" xmlns="" val="903867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a:solidFill>
            <a:schemeClr val="accent3">
              <a:lumMod val="20000"/>
              <a:lumOff val="80000"/>
            </a:schemeClr>
          </a:solidFill>
        </p:spPr>
        <p:txBody>
          <a:bodyPr>
            <a:normAutofit fontScale="90000"/>
          </a:bodyPr>
          <a:lstStyle/>
          <a:p>
            <a:r>
              <a:rPr lang="en-US" dirty="0"/>
              <a:t>Image Filters</a:t>
            </a:r>
          </a:p>
        </p:txBody>
      </p:sp>
      <p:sp>
        <p:nvSpPr>
          <p:cNvPr id="3" name="Content Placeholder 2"/>
          <p:cNvSpPr>
            <a:spLocks noGrp="1"/>
          </p:cNvSpPr>
          <p:nvPr>
            <p:ph idx="1"/>
          </p:nvPr>
        </p:nvSpPr>
        <p:spPr>
          <a:xfrm>
            <a:off x="0" y="595745"/>
            <a:ext cx="12192000" cy="1395288"/>
          </a:xfrm>
          <a:solidFill>
            <a:schemeClr val="accent6">
              <a:lumMod val="20000"/>
              <a:lumOff val="80000"/>
            </a:schemeClr>
          </a:solidFill>
        </p:spPr>
        <p:txBody>
          <a:bodyPr/>
          <a:lstStyle/>
          <a:p>
            <a:pPr marL="0" indent="0">
              <a:buNone/>
            </a:pPr>
            <a:r>
              <a:rPr lang="en-US" b="1" dirty="0" smtClean="0"/>
              <a:t>Filtering</a:t>
            </a:r>
            <a:r>
              <a:rPr lang="en-US" dirty="0" smtClean="0"/>
              <a:t> means - applying some </a:t>
            </a:r>
            <a:r>
              <a:rPr lang="en-US" dirty="0"/>
              <a:t>visual effects to </a:t>
            </a:r>
            <a:r>
              <a:rPr lang="en-US" dirty="0" smtClean="0"/>
              <a:t>images as follows</a:t>
            </a:r>
          </a:p>
          <a:p>
            <a:pPr marL="0" indent="0">
              <a:buNone/>
            </a:pPr>
            <a:r>
              <a:rPr lang="en-US" dirty="0" smtClean="0"/>
              <a:t>i. Blurring, ii. Detecting edges, iii. Sharpening, iv. Enhance </a:t>
            </a:r>
            <a:r>
              <a:rPr lang="en-US" dirty="0"/>
              <a:t>image </a:t>
            </a:r>
            <a:r>
              <a:rPr lang="en-US" dirty="0" smtClean="0"/>
              <a:t>contrast, v. Erode </a:t>
            </a:r>
            <a:r>
              <a:rPr lang="en-US" dirty="0"/>
              <a:t>and </a:t>
            </a:r>
            <a:r>
              <a:rPr lang="en-US" dirty="0" smtClean="0"/>
              <a:t>Dilate </a:t>
            </a:r>
            <a:r>
              <a:rPr lang="en-US" dirty="0"/>
              <a:t>an </a:t>
            </a:r>
            <a:r>
              <a:rPr lang="en-US" dirty="0" smtClean="0"/>
              <a:t>image</a:t>
            </a:r>
            <a:r>
              <a:rPr lang="en-US" dirty="0"/>
              <a:t> </a:t>
            </a:r>
            <a:r>
              <a:rPr lang="en-US" i="1" dirty="0" smtClean="0">
                <a:solidFill>
                  <a:srgbClr val="FF0000"/>
                </a:solidFill>
              </a:rPr>
              <a:t>(All terms will </a:t>
            </a:r>
            <a:r>
              <a:rPr lang="en-US" i="1" dirty="0">
                <a:solidFill>
                  <a:srgbClr val="FF0000"/>
                </a:solidFill>
              </a:rPr>
              <a:t>be defined in detail during hands on)</a:t>
            </a:r>
          </a:p>
        </p:txBody>
      </p:sp>
      <p:sp>
        <p:nvSpPr>
          <p:cNvPr id="4" name="Rectangle 3"/>
          <p:cNvSpPr/>
          <p:nvPr/>
        </p:nvSpPr>
        <p:spPr>
          <a:xfrm>
            <a:off x="0" y="1991033"/>
            <a:ext cx="12192000" cy="954107"/>
          </a:xfrm>
          <a:prstGeom prst="rect">
            <a:avLst/>
          </a:prstGeom>
          <a:solidFill>
            <a:schemeClr val="accent4">
              <a:lumMod val="20000"/>
              <a:lumOff val="80000"/>
            </a:schemeClr>
          </a:solidFill>
        </p:spPr>
        <p:txBody>
          <a:bodyPr wrap="square">
            <a:spAutoFit/>
          </a:bodyPr>
          <a:lstStyle/>
          <a:p>
            <a:pPr algn="just"/>
            <a:r>
              <a:rPr lang="en-US" sz="2800" b="1" dirty="0"/>
              <a:t>Convolution</a:t>
            </a:r>
            <a:r>
              <a:rPr lang="en-US" sz="2800" dirty="0"/>
              <a:t> is a mathematical operation that is performed on two functions to produce a third function.</a:t>
            </a:r>
          </a:p>
        </p:txBody>
      </p:sp>
      <p:sp>
        <p:nvSpPr>
          <p:cNvPr id="5" name="Rectangle 4"/>
          <p:cNvSpPr/>
          <p:nvPr/>
        </p:nvSpPr>
        <p:spPr>
          <a:xfrm>
            <a:off x="0" y="2945140"/>
            <a:ext cx="12192000" cy="523220"/>
          </a:xfrm>
          <a:prstGeom prst="rect">
            <a:avLst/>
          </a:prstGeom>
          <a:solidFill>
            <a:schemeClr val="accent4">
              <a:lumMod val="20000"/>
              <a:lumOff val="80000"/>
            </a:schemeClr>
          </a:solidFill>
        </p:spPr>
        <p:txBody>
          <a:bodyPr wrap="square">
            <a:spAutoFit/>
          </a:bodyPr>
          <a:lstStyle/>
          <a:p>
            <a:r>
              <a:rPr lang="en-US" sz="2800" b="1" dirty="0"/>
              <a:t>kernel </a:t>
            </a:r>
            <a:r>
              <a:rPr lang="en-US" sz="2800" b="1" dirty="0" smtClean="0"/>
              <a:t>is </a:t>
            </a:r>
            <a:r>
              <a:rPr lang="en-US" sz="2800" dirty="0" smtClean="0"/>
              <a:t>another matrix.</a:t>
            </a:r>
            <a:endParaRPr lang="en-US" sz="2800" dirty="0"/>
          </a:p>
        </p:txBody>
      </p:sp>
      <p:sp>
        <p:nvSpPr>
          <p:cNvPr id="6" name="Content Placeholder 2"/>
          <p:cNvSpPr txBox="1">
            <a:spLocks/>
          </p:cNvSpPr>
          <p:nvPr/>
        </p:nvSpPr>
        <p:spPr>
          <a:xfrm>
            <a:off x="0" y="3721679"/>
            <a:ext cx="11540836" cy="2244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smtClean="0"/>
              <a:t>Following </a:t>
            </a:r>
            <a:r>
              <a:rPr lang="en-US" sz="2400" dirty="0"/>
              <a:t>process is known as </a:t>
            </a:r>
            <a:r>
              <a:rPr lang="en-US" sz="2400" u="sng" dirty="0">
                <a:solidFill>
                  <a:srgbClr val="7030A0"/>
                </a:solidFill>
              </a:rPr>
              <a:t>convolution</a:t>
            </a:r>
            <a:r>
              <a:rPr lang="en-US" sz="2400" dirty="0"/>
              <a:t>.</a:t>
            </a:r>
          </a:p>
          <a:p>
            <a:pPr marL="514350" indent="-514350" algn="just">
              <a:buFont typeface="+mj-lt"/>
              <a:buAutoNum type="romanLcPeriod"/>
            </a:pPr>
            <a:r>
              <a:rPr lang="en-US" sz="2400" dirty="0" smtClean="0">
                <a:solidFill>
                  <a:srgbClr val="002060"/>
                </a:solidFill>
              </a:rPr>
              <a:t>Multiply </a:t>
            </a:r>
            <a:r>
              <a:rPr lang="en-US" sz="2400" dirty="0">
                <a:solidFill>
                  <a:srgbClr val="002060"/>
                </a:solidFill>
              </a:rPr>
              <a:t>the pixels under that kernel by the values in the kernel</a:t>
            </a:r>
          </a:p>
          <a:p>
            <a:pPr marL="514350" indent="-514350" algn="just">
              <a:buFont typeface="+mj-lt"/>
              <a:buAutoNum type="romanLcPeriod"/>
            </a:pPr>
            <a:r>
              <a:rPr lang="en-US" sz="2400" dirty="0" smtClean="0">
                <a:solidFill>
                  <a:srgbClr val="002060"/>
                </a:solidFill>
              </a:rPr>
              <a:t>Sum </a:t>
            </a:r>
            <a:r>
              <a:rPr lang="en-US" sz="2400" dirty="0">
                <a:solidFill>
                  <a:srgbClr val="002060"/>
                </a:solidFill>
              </a:rPr>
              <a:t>all the those results</a:t>
            </a:r>
          </a:p>
          <a:p>
            <a:pPr marL="514350" indent="-514350" algn="just">
              <a:buFont typeface="+mj-lt"/>
              <a:buAutoNum type="romanLcPeriod"/>
            </a:pPr>
            <a:r>
              <a:rPr lang="en-US" sz="2400" dirty="0" smtClean="0">
                <a:solidFill>
                  <a:srgbClr val="002060"/>
                </a:solidFill>
              </a:rPr>
              <a:t>Replace </a:t>
            </a:r>
            <a:r>
              <a:rPr lang="en-US" sz="2400" dirty="0">
                <a:solidFill>
                  <a:srgbClr val="002060"/>
                </a:solidFill>
              </a:rPr>
              <a:t>the </a:t>
            </a:r>
            <a:r>
              <a:rPr lang="en-US" sz="2400" dirty="0" smtClean="0">
                <a:solidFill>
                  <a:srgbClr val="002060"/>
                </a:solidFill>
              </a:rPr>
              <a:t>top left </a:t>
            </a:r>
            <a:r>
              <a:rPr lang="en-US" sz="2400" dirty="0">
                <a:solidFill>
                  <a:srgbClr val="002060"/>
                </a:solidFill>
              </a:rPr>
              <a:t>pixel with the summed </a:t>
            </a:r>
            <a:r>
              <a:rPr lang="en-US" sz="2400" dirty="0" smtClean="0">
                <a:solidFill>
                  <a:srgbClr val="002060"/>
                </a:solidFill>
              </a:rPr>
              <a:t>result</a:t>
            </a:r>
            <a:endParaRPr lang="en-US" sz="2400" dirty="0">
              <a:solidFill>
                <a:srgbClr val="002060"/>
              </a:solidFill>
            </a:endParaRPr>
          </a:p>
        </p:txBody>
      </p:sp>
      <p:pic>
        <p:nvPicPr>
          <p:cNvPr id="7" name="Picture 6"/>
          <p:cNvPicPr>
            <a:picLocks noChangeAspect="1"/>
          </p:cNvPicPr>
          <p:nvPr/>
        </p:nvPicPr>
        <p:blipFill>
          <a:blip r:embed="rId2"/>
          <a:stretch>
            <a:fillRect/>
          </a:stretch>
        </p:blipFill>
        <p:spPr>
          <a:xfrm>
            <a:off x="7148952" y="4609703"/>
            <a:ext cx="2341412" cy="1609725"/>
          </a:xfrm>
          <a:prstGeom prst="rect">
            <a:avLst/>
          </a:prstGeom>
        </p:spPr>
      </p:pic>
      <p:pic>
        <p:nvPicPr>
          <p:cNvPr id="8" name="Picture 7"/>
          <p:cNvPicPr>
            <a:picLocks noChangeAspect="1"/>
          </p:cNvPicPr>
          <p:nvPr/>
        </p:nvPicPr>
        <p:blipFill>
          <a:blip r:embed="rId3"/>
          <a:stretch>
            <a:fillRect/>
          </a:stretch>
        </p:blipFill>
        <p:spPr>
          <a:xfrm>
            <a:off x="10016840" y="4843894"/>
            <a:ext cx="2050472" cy="1070262"/>
          </a:xfrm>
          <a:prstGeom prst="rect">
            <a:avLst/>
          </a:prstGeom>
        </p:spPr>
      </p:pic>
      <p:sp>
        <p:nvSpPr>
          <p:cNvPr id="9" name="TextBox 8"/>
          <p:cNvSpPr txBox="1"/>
          <p:nvPr/>
        </p:nvSpPr>
        <p:spPr>
          <a:xfrm>
            <a:off x="9698186" y="5123272"/>
            <a:ext cx="318654" cy="646331"/>
          </a:xfrm>
          <a:prstGeom prst="rect">
            <a:avLst/>
          </a:prstGeom>
          <a:noFill/>
        </p:spPr>
        <p:txBody>
          <a:bodyPr wrap="square" rtlCol="0">
            <a:spAutoFit/>
          </a:bodyPr>
          <a:lstStyle/>
          <a:p>
            <a:pPr algn="ctr"/>
            <a:r>
              <a:rPr lang="en-US" sz="3600" dirty="0" smtClean="0"/>
              <a:t>*</a:t>
            </a:r>
            <a:endParaRPr lang="en-US" sz="3600" dirty="0"/>
          </a:p>
        </p:txBody>
      </p:sp>
      <p:sp>
        <p:nvSpPr>
          <p:cNvPr id="10" name="TextBox 9"/>
          <p:cNvSpPr txBox="1"/>
          <p:nvPr/>
        </p:nvSpPr>
        <p:spPr>
          <a:xfrm>
            <a:off x="181896" y="5609985"/>
            <a:ext cx="5914104" cy="400110"/>
          </a:xfrm>
          <a:prstGeom prst="rect">
            <a:avLst/>
          </a:prstGeom>
          <a:solidFill>
            <a:srgbClr val="00B0F0"/>
          </a:solidFill>
        </p:spPr>
        <p:txBody>
          <a:bodyPr wrap="square" rtlCol="0">
            <a:spAutoFit/>
          </a:bodyPr>
          <a:lstStyle/>
          <a:p>
            <a:r>
              <a:rPr lang="en-US" sz="2000" dirty="0" smtClean="0"/>
              <a:t>See the tab ‘convolution” in “miscellaneous.xlsx file</a:t>
            </a:r>
            <a:endParaRPr lang="en-US" sz="2000" dirty="0"/>
          </a:p>
        </p:txBody>
      </p:sp>
      <p:sp>
        <p:nvSpPr>
          <p:cNvPr id="11" name="Rectangle 10"/>
          <p:cNvSpPr/>
          <p:nvPr/>
        </p:nvSpPr>
        <p:spPr>
          <a:xfrm>
            <a:off x="156855" y="6185253"/>
            <a:ext cx="8876298" cy="646331"/>
          </a:xfrm>
          <a:prstGeom prst="rect">
            <a:avLst/>
          </a:prstGeom>
        </p:spPr>
        <p:txBody>
          <a:bodyPr wrap="square">
            <a:spAutoFit/>
          </a:bodyPr>
          <a:lstStyle/>
          <a:p>
            <a:pPr marL="914400" lvl="1" indent="-457200">
              <a:buFont typeface="+mj-lt"/>
              <a:buAutoNum type="arabicPeriod"/>
            </a:pPr>
            <a:r>
              <a:rPr lang="en-US" dirty="0" smtClean="0"/>
              <a:t>Linear </a:t>
            </a:r>
            <a:r>
              <a:rPr lang="en-US" dirty="0"/>
              <a:t>filters: Mean, Laplacian and Laplacian of Gaussian.</a:t>
            </a:r>
          </a:p>
          <a:p>
            <a:pPr marL="914400" lvl="1" indent="-457200">
              <a:buFont typeface="+mj-lt"/>
              <a:buAutoNum type="arabicPeriod"/>
            </a:pPr>
            <a:r>
              <a:rPr lang="en-US" dirty="0"/>
              <a:t>Nonlinear filters: Median, maximum, minimum, Sobel, Prewitt and Canny  filters.</a:t>
            </a:r>
          </a:p>
        </p:txBody>
      </p:sp>
      <p:sp>
        <p:nvSpPr>
          <p:cNvPr id="12" name="Rectangle 11"/>
          <p:cNvSpPr/>
          <p:nvPr/>
        </p:nvSpPr>
        <p:spPr>
          <a:xfrm>
            <a:off x="152404" y="6185253"/>
            <a:ext cx="461665" cy="625299"/>
          </a:xfrm>
          <a:prstGeom prst="rect">
            <a:avLst/>
          </a:prstGeom>
          <a:solidFill>
            <a:schemeClr val="accent1">
              <a:lumMod val="20000"/>
              <a:lumOff val="80000"/>
            </a:schemeClr>
          </a:solidFill>
        </p:spPr>
        <p:txBody>
          <a:bodyPr vert="vert270" wrap="none">
            <a:spAutoFit/>
          </a:bodyPr>
          <a:lstStyle/>
          <a:p>
            <a:r>
              <a:rPr lang="en-US" dirty="0"/>
              <a:t>Types</a:t>
            </a:r>
          </a:p>
        </p:txBody>
      </p:sp>
    </p:spTree>
    <p:extLst>
      <p:ext uri="{BB962C8B-B14F-4D97-AF65-F5344CB8AC3E}">
        <p14:creationId xmlns:p14="http://schemas.microsoft.com/office/powerpoint/2010/main" xmlns="" val="22153218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1.2 image_sklearn_processing.py</a:t>
            </a:r>
          </a:p>
        </p:txBody>
      </p:sp>
    </p:spTree>
    <p:extLst>
      <p:ext uri="{BB962C8B-B14F-4D97-AF65-F5344CB8AC3E}">
        <p14:creationId xmlns:p14="http://schemas.microsoft.com/office/powerpoint/2010/main" xmlns="" val="2611186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37308"/>
          </a:xfrm>
          <a:solidFill>
            <a:schemeClr val="accent1">
              <a:lumMod val="20000"/>
              <a:lumOff val="80000"/>
            </a:schemeClr>
          </a:solidFill>
        </p:spPr>
        <p:txBody>
          <a:bodyPr>
            <a:normAutofit fontScale="90000"/>
          </a:bodyPr>
          <a:lstStyle/>
          <a:p>
            <a:r>
              <a:rPr lang="en-US" dirty="0"/>
              <a:t>Edge Detection</a:t>
            </a:r>
          </a:p>
        </p:txBody>
      </p:sp>
      <p:sp>
        <p:nvSpPr>
          <p:cNvPr id="3" name="Content Placeholder 2"/>
          <p:cNvSpPr>
            <a:spLocks noGrp="1"/>
          </p:cNvSpPr>
          <p:nvPr>
            <p:ph idx="1"/>
          </p:nvPr>
        </p:nvSpPr>
        <p:spPr>
          <a:xfrm>
            <a:off x="0" y="637308"/>
            <a:ext cx="12039600" cy="1219201"/>
          </a:xfrm>
        </p:spPr>
        <p:txBody>
          <a:bodyPr>
            <a:normAutofit lnSpcReduction="10000"/>
          </a:bodyPr>
          <a:lstStyle/>
          <a:p>
            <a:pPr marL="0" indent="0" algn="just">
              <a:buNone/>
            </a:pPr>
            <a:r>
              <a:rPr lang="en-US" dirty="0"/>
              <a:t>Edges are a set of points in an image where there is a change </a:t>
            </a:r>
            <a:r>
              <a:rPr lang="en-US" dirty="0" smtClean="0"/>
              <a:t>of intensity</a:t>
            </a:r>
            <a:r>
              <a:rPr lang="en-US" dirty="0"/>
              <a:t>. From calculus, we know that the changes in intensity </a:t>
            </a:r>
            <a:r>
              <a:rPr lang="en-US" dirty="0" smtClean="0"/>
              <a:t>can be </a:t>
            </a:r>
            <a:r>
              <a:rPr lang="en-US" dirty="0"/>
              <a:t>measured by using the </a:t>
            </a:r>
            <a:r>
              <a:rPr lang="en-US" dirty="0" smtClean="0"/>
              <a:t>first </a:t>
            </a:r>
            <a:r>
              <a:rPr lang="en-US" dirty="0"/>
              <a:t>or second derivative</a:t>
            </a:r>
            <a:r>
              <a:rPr lang="en-US" dirty="0" smtClean="0"/>
              <a:t>.</a:t>
            </a:r>
          </a:p>
          <a:p>
            <a:pPr algn="just"/>
            <a:endParaRPr lang="en-US" dirty="0"/>
          </a:p>
        </p:txBody>
      </p:sp>
      <p:sp>
        <p:nvSpPr>
          <p:cNvPr id="7" name="Rectangle 6"/>
          <p:cNvSpPr/>
          <p:nvPr/>
        </p:nvSpPr>
        <p:spPr>
          <a:xfrm>
            <a:off x="8222019" y="2619435"/>
            <a:ext cx="242374" cy="369332"/>
          </a:xfrm>
          <a:prstGeom prst="rect">
            <a:avLst/>
          </a:prstGeom>
        </p:spPr>
        <p:txBody>
          <a:bodyPr wrap="none">
            <a:spAutoFit/>
          </a:bodyPr>
          <a:lstStyle/>
          <a:p>
            <a:r>
              <a:rPr lang="en-US" dirty="0">
                <a:solidFill>
                  <a:srgbClr val="FF0000"/>
                </a:solidFill>
              </a:rPr>
              <a:t>.</a:t>
            </a:r>
          </a:p>
        </p:txBody>
      </p:sp>
      <p:sp>
        <p:nvSpPr>
          <p:cNvPr id="8" name="Rectangle 7"/>
          <p:cNvSpPr/>
          <p:nvPr/>
        </p:nvSpPr>
        <p:spPr>
          <a:xfrm>
            <a:off x="8235874" y="5109257"/>
            <a:ext cx="242374" cy="369332"/>
          </a:xfrm>
          <a:prstGeom prst="rect">
            <a:avLst/>
          </a:prstGeom>
        </p:spPr>
        <p:txBody>
          <a:bodyPr wrap="none">
            <a:spAutoFit/>
          </a:bodyPr>
          <a:lstStyle/>
          <a:p>
            <a:r>
              <a:rPr lang="en-US" dirty="0">
                <a:solidFill>
                  <a:srgbClr val="FF0000"/>
                </a:solidFill>
              </a:rPr>
              <a:t>.</a:t>
            </a:r>
          </a:p>
        </p:txBody>
      </p:sp>
      <p:graphicFrame>
        <p:nvGraphicFramePr>
          <p:cNvPr id="9" name="Table 8"/>
          <p:cNvGraphicFramePr>
            <a:graphicFrameLocks noGrp="1"/>
          </p:cNvGraphicFramePr>
          <p:nvPr>
            <p:extLst>
              <p:ext uri="{D42A27DB-BD31-4B8C-83A1-F6EECF244321}">
                <p14:modId xmlns:p14="http://schemas.microsoft.com/office/powerpoint/2010/main" xmlns="" val="1131267735"/>
              </p:ext>
            </p:extLst>
          </p:nvPr>
        </p:nvGraphicFramePr>
        <p:xfrm>
          <a:off x="300182" y="1856509"/>
          <a:ext cx="4604328" cy="1884218"/>
        </p:xfrm>
        <a:graphic>
          <a:graphicData uri="http://schemas.openxmlformats.org/drawingml/2006/table">
            <a:tbl>
              <a:tblPr firstRow="1" bandRow="1">
                <a:tableStyleId>{5C22544A-7EE6-4342-B048-85BDC9FD1C3A}</a:tableStyleId>
              </a:tblPr>
              <a:tblGrid>
                <a:gridCol w="2302164">
                  <a:extLst>
                    <a:ext uri="{9D8B030D-6E8A-4147-A177-3AD203B41FA5}">
                      <a16:colId xmlns:a16="http://schemas.microsoft.com/office/drawing/2014/main" xmlns="" val="3454145451"/>
                    </a:ext>
                  </a:extLst>
                </a:gridCol>
                <a:gridCol w="2302164">
                  <a:extLst>
                    <a:ext uri="{9D8B030D-6E8A-4147-A177-3AD203B41FA5}">
                      <a16:colId xmlns:a16="http://schemas.microsoft.com/office/drawing/2014/main" xmlns="" val="3356663633"/>
                    </a:ext>
                  </a:extLst>
                </a:gridCol>
              </a:tblGrid>
              <a:tr h="1884218">
                <a:tc>
                  <a:txBody>
                    <a:bodyPr/>
                    <a:lstStyle/>
                    <a:p>
                      <a:endParaRPr lang="en-US" dirty="0"/>
                    </a:p>
                  </a:txBody>
                  <a:tcPr>
                    <a:solidFill>
                      <a:schemeClr val="tx1"/>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49886555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021261168"/>
              </p:ext>
            </p:extLst>
          </p:nvPr>
        </p:nvGraphicFramePr>
        <p:xfrm>
          <a:off x="6382327" y="1856509"/>
          <a:ext cx="4604328" cy="1884218"/>
        </p:xfrm>
        <a:graphic>
          <a:graphicData uri="http://schemas.openxmlformats.org/drawingml/2006/table">
            <a:tbl>
              <a:tblPr firstRow="1" bandRow="1">
                <a:tableStyleId>{5C22544A-7EE6-4342-B048-85BDC9FD1C3A}</a:tableStyleId>
              </a:tblPr>
              <a:tblGrid>
                <a:gridCol w="2302164">
                  <a:extLst>
                    <a:ext uri="{9D8B030D-6E8A-4147-A177-3AD203B41FA5}">
                      <a16:colId xmlns:a16="http://schemas.microsoft.com/office/drawing/2014/main" xmlns="" val="3454145451"/>
                    </a:ext>
                  </a:extLst>
                </a:gridCol>
                <a:gridCol w="2302164">
                  <a:extLst>
                    <a:ext uri="{9D8B030D-6E8A-4147-A177-3AD203B41FA5}">
                      <a16:colId xmlns:a16="http://schemas.microsoft.com/office/drawing/2014/main" xmlns="" val="3356663633"/>
                    </a:ext>
                  </a:extLst>
                </a:gridCol>
              </a:tblGrid>
              <a:tr h="1884218">
                <a:tc>
                  <a:txBody>
                    <a:bodyPr/>
                    <a:lstStyle/>
                    <a:p>
                      <a:endParaRPr lang="en-US" dirty="0"/>
                    </a:p>
                  </a:txBody>
                  <a:tcPr>
                    <a:solidFill>
                      <a:schemeClr val="tx1"/>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498865553"/>
                  </a:ext>
                </a:extLst>
              </a:tr>
            </a:tbl>
          </a:graphicData>
        </a:graphic>
      </p:graphicFrame>
      <p:cxnSp>
        <p:nvCxnSpPr>
          <p:cNvPr id="13" name="Straight Connector 12"/>
          <p:cNvCxnSpPr/>
          <p:nvPr/>
        </p:nvCxnSpPr>
        <p:spPr>
          <a:xfrm>
            <a:off x="7176650" y="2827260"/>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783787" y="2467033"/>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532086" y="2467034"/>
            <a:ext cx="251701" cy="360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xmlns="" val="1273505782"/>
              </p:ext>
            </p:extLst>
          </p:nvPr>
        </p:nvGraphicFramePr>
        <p:xfrm>
          <a:off x="300182" y="4536480"/>
          <a:ext cx="4604328" cy="1884218"/>
        </p:xfrm>
        <a:graphic>
          <a:graphicData uri="http://schemas.openxmlformats.org/drawingml/2006/table">
            <a:tbl>
              <a:tblPr firstRow="1" bandRow="1">
                <a:tableStyleId>{5C22544A-7EE6-4342-B048-85BDC9FD1C3A}</a:tableStyleId>
              </a:tblPr>
              <a:tblGrid>
                <a:gridCol w="2302164">
                  <a:extLst>
                    <a:ext uri="{9D8B030D-6E8A-4147-A177-3AD203B41FA5}">
                      <a16:colId xmlns:a16="http://schemas.microsoft.com/office/drawing/2014/main" xmlns="" val="3454145451"/>
                    </a:ext>
                  </a:extLst>
                </a:gridCol>
                <a:gridCol w="2302164">
                  <a:extLst>
                    <a:ext uri="{9D8B030D-6E8A-4147-A177-3AD203B41FA5}">
                      <a16:colId xmlns:a16="http://schemas.microsoft.com/office/drawing/2014/main" xmlns="" val="3356663633"/>
                    </a:ext>
                  </a:extLst>
                </a:gridCol>
              </a:tblGrid>
              <a:tr h="1884218">
                <a:tc>
                  <a:txBody>
                    <a:bodyPr/>
                    <a:lstStyle/>
                    <a:p>
                      <a:endParaRPr lang="en-US" dirty="0"/>
                    </a:p>
                  </a:txBody>
                  <a:tcPr>
                    <a:solidFill>
                      <a:schemeClr val="tx1"/>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498865553"/>
                  </a:ext>
                </a:extLst>
              </a:tr>
            </a:tbl>
          </a:graphicData>
        </a:graphic>
      </p:graphicFrame>
      <p:cxnSp>
        <p:nvCxnSpPr>
          <p:cNvPr id="20" name="Straight Connector 19"/>
          <p:cNvCxnSpPr/>
          <p:nvPr/>
        </p:nvCxnSpPr>
        <p:spPr>
          <a:xfrm>
            <a:off x="964553" y="5313261"/>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787858" y="5313261"/>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325246" y="5039982"/>
            <a:ext cx="268647" cy="2871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2592779" y="5053839"/>
            <a:ext cx="186486" cy="2594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1" name="Table 40"/>
          <p:cNvGraphicFramePr>
            <a:graphicFrameLocks noGrp="1"/>
          </p:cNvGraphicFramePr>
          <p:nvPr>
            <p:extLst>
              <p:ext uri="{D42A27DB-BD31-4B8C-83A1-F6EECF244321}">
                <p14:modId xmlns:p14="http://schemas.microsoft.com/office/powerpoint/2010/main" xmlns="" val="100867513"/>
              </p:ext>
            </p:extLst>
          </p:nvPr>
        </p:nvGraphicFramePr>
        <p:xfrm>
          <a:off x="6382327" y="4503653"/>
          <a:ext cx="4604328" cy="1884218"/>
        </p:xfrm>
        <a:graphic>
          <a:graphicData uri="http://schemas.openxmlformats.org/drawingml/2006/table">
            <a:tbl>
              <a:tblPr firstRow="1" bandRow="1">
                <a:tableStyleId>{5C22544A-7EE6-4342-B048-85BDC9FD1C3A}</a:tableStyleId>
              </a:tblPr>
              <a:tblGrid>
                <a:gridCol w="2302164">
                  <a:extLst>
                    <a:ext uri="{9D8B030D-6E8A-4147-A177-3AD203B41FA5}">
                      <a16:colId xmlns:a16="http://schemas.microsoft.com/office/drawing/2014/main" xmlns="" val="3454145451"/>
                    </a:ext>
                  </a:extLst>
                </a:gridCol>
                <a:gridCol w="2302164">
                  <a:extLst>
                    <a:ext uri="{9D8B030D-6E8A-4147-A177-3AD203B41FA5}">
                      <a16:colId xmlns:a16="http://schemas.microsoft.com/office/drawing/2014/main" xmlns="" val="3356663633"/>
                    </a:ext>
                  </a:extLst>
                </a:gridCol>
              </a:tblGrid>
              <a:tr h="1884218">
                <a:tc>
                  <a:txBody>
                    <a:bodyPr/>
                    <a:lstStyle/>
                    <a:p>
                      <a:endParaRPr lang="en-US" dirty="0"/>
                    </a:p>
                  </a:txBody>
                  <a:tcPr>
                    <a:solidFill>
                      <a:schemeClr val="tx1"/>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xmlns="" val="498865553"/>
                  </a:ext>
                </a:extLst>
              </a:tr>
            </a:tbl>
          </a:graphicData>
        </a:graphic>
      </p:graphicFrame>
      <p:cxnSp>
        <p:nvCxnSpPr>
          <p:cNvPr id="42" name="Straight Connector 41"/>
          <p:cNvCxnSpPr/>
          <p:nvPr/>
        </p:nvCxnSpPr>
        <p:spPr>
          <a:xfrm>
            <a:off x="7046698" y="5280434"/>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897713" y="5266579"/>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407391" y="5053839"/>
            <a:ext cx="124695" cy="24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8540860" y="5039982"/>
            <a:ext cx="242927" cy="4386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8779481" y="5259285"/>
            <a:ext cx="124695" cy="24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94785" y="3658528"/>
            <a:ext cx="1443967" cy="369332"/>
          </a:xfrm>
          <a:prstGeom prst="rect">
            <a:avLst/>
          </a:prstGeom>
          <a:noFill/>
        </p:spPr>
        <p:txBody>
          <a:bodyPr wrap="square" rtlCol="0">
            <a:spAutoFit/>
          </a:bodyPr>
          <a:lstStyle/>
          <a:p>
            <a:r>
              <a:rPr lang="en-US" dirty="0" smtClean="0"/>
              <a:t>Image</a:t>
            </a:r>
            <a:endParaRPr lang="en-US" dirty="0"/>
          </a:p>
        </p:txBody>
      </p:sp>
      <p:sp>
        <p:nvSpPr>
          <p:cNvPr id="54" name="TextBox 53"/>
          <p:cNvSpPr txBox="1"/>
          <p:nvPr/>
        </p:nvSpPr>
        <p:spPr>
          <a:xfrm>
            <a:off x="8251668" y="3641372"/>
            <a:ext cx="1443967" cy="369332"/>
          </a:xfrm>
          <a:prstGeom prst="rect">
            <a:avLst/>
          </a:prstGeom>
          <a:noFill/>
        </p:spPr>
        <p:txBody>
          <a:bodyPr wrap="square" rtlCol="0">
            <a:spAutoFit/>
          </a:bodyPr>
          <a:lstStyle/>
          <a:p>
            <a:r>
              <a:rPr lang="en-US" dirty="0" smtClean="0"/>
              <a:t>Intensity</a:t>
            </a:r>
            <a:endParaRPr lang="en-US" dirty="0"/>
          </a:p>
        </p:txBody>
      </p:sp>
      <p:sp>
        <p:nvSpPr>
          <p:cNvPr id="55" name="TextBox 54"/>
          <p:cNvSpPr txBox="1"/>
          <p:nvPr/>
        </p:nvSpPr>
        <p:spPr>
          <a:xfrm>
            <a:off x="1896914" y="6324645"/>
            <a:ext cx="1617143" cy="369332"/>
          </a:xfrm>
          <a:prstGeom prst="rect">
            <a:avLst/>
          </a:prstGeom>
          <a:noFill/>
        </p:spPr>
        <p:txBody>
          <a:bodyPr wrap="square" rtlCol="0">
            <a:spAutoFit/>
          </a:bodyPr>
          <a:lstStyle/>
          <a:p>
            <a:r>
              <a:rPr lang="en-US" dirty="0" smtClean="0"/>
              <a:t>First derivative</a:t>
            </a:r>
            <a:endParaRPr lang="en-US" dirty="0"/>
          </a:p>
        </p:txBody>
      </p:sp>
      <p:sp>
        <p:nvSpPr>
          <p:cNvPr id="56" name="TextBox 55"/>
          <p:cNvSpPr txBox="1"/>
          <p:nvPr/>
        </p:nvSpPr>
        <p:spPr>
          <a:xfrm>
            <a:off x="8033256" y="6266762"/>
            <a:ext cx="1955871" cy="369332"/>
          </a:xfrm>
          <a:prstGeom prst="rect">
            <a:avLst/>
          </a:prstGeom>
          <a:noFill/>
        </p:spPr>
        <p:txBody>
          <a:bodyPr wrap="square" rtlCol="0">
            <a:spAutoFit/>
          </a:bodyPr>
          <a:lstStyle/>
          <a:p>
            <a:r>
              <a:rPr lang="en-US" dirty="0" smtClean="0"/>
              <a:t>Second derivative</a:t>
            </a:r>
            <a:endParaRPr lang="en-US" dirty="0"/>
          </a:p>
        </p:txBody>
      </p:sp>
    </p:spTree>
    <p:extLst>
      <p:ext uri="{BB962C8B-B14F-4D97-AF65-F5344CB8AC3E}">
        <p14:creationId xmlns:p14="http://schemas.microsoft.com/office/powerpoint/2010/main" xmlns="" val="535263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34291"/>
          </a:xfrm>
        </p:spPr>
        <p:txBody>
          <a:bodyPr/>
          <a:lstStyle/>
          <a:p>
            <a:r>
              <a:rPr lang="en-US" dirty="0"/>
              <a:t>First Derivative </a:t>
            </a:r>
            <a:r>
              <a:rPr lang="en-US" dirty="0" smtClean="0"/>
              <a:t>Filters</a:t>
            </a:r>
            <a:endParaRPr lang="en-US" dirty="0"/>
          </a:p>
        </p:txBody>
      </p:sp>
      <p:sp>
        <p:nvSpPr>
          <p:cNvPr id="3" name="Content Placeholder 2"/>
          <p:cNvSpPr>
            <a:spLocks noGrp="1"/>
          </p:cNvSpPr>
          <p:nvPr>
            <p:ph idx="1"/>
          </p:nvPr>
        </p:nvSpPr>
        <p:spPr>
          <a:xfrm>
            <a:off x="433527" y="734291"/>
            <a:ext cx="9737764" cy="3754582"/>
          </a:xfrm>
        </p:spPr>
        <p:txBody>
          <a:bodyPr>
            <a:normAutofit lnSpcReduction="10000"/>
          </a:bodyPr>
          <a:lstStyle/>
          <a:p>
            <a:pPr algn="just"/>
            <a:r>
              <a:rPr lang="en-US" dirty="0"/>
              <a:t>One of the most popular </a:t>
            </a:r>
            <a:r>
              <a:rPr lang="en-US" dirty="0" smtClean="0"/>
              <a:t> first </a:t>
            </a:r>
            <a:r>
              <a:rPr lang="en-US" dirty="0"/>
              <a:t>derivative </a:t>
            </a:r>
            <a:r>
              <a:rPr lang="en-US" dirty="0" smtClean="0"/>
              <a:t>filters </a:t>
            </a:r>
            <a:r>
              <a:rPr lang="en-US" dirty="0"/>
              <a:t>is the Sobel </a:t>
            </a:r>
            <a:r>
              <a:rPr lang="en-US" dirty="0" smtClean="0"/>
              <a:t>filter</a:t>
            </a:r>
            <a:r>
              <a:rPr lang="en-US" dirty="0"/>
              <a:t>.</a:t>
            </a:r>
          </a:p>
          <a:p>
            <a:pPr algn="just"/>
            <a:r>
              <a:rPr lang="en-US" dirty="0"/>
              <a:t>The Sobel fi</a:t>
            </a:r>
            <a:r>
              <a:rPr lang="en-US" dirty="0" smtClean="0"/>
              <a:t>lter </a:t>
            </a:r>
            <a:r>
              <a:rPr lang="en-US" dirty="0"/>
              <a:t>or mask is used to fi</a:t>
            </a:r>
            <a:r>
              <a:rPr lang="en-US" dirty="0" smtClean="0"/>
              <a:t>nd </a:t>
            </a:r>
            <a:r>
              <a:rPr lang="en-US" dirty="0"/>
              <a:t>horizontal and vertical edges </a:t>
            </a:r>
            <a:r>
              <a:rPr lang="en-US" dirty="0" smtClean="0"/>
              <a:t>as given here</a:t>
            </a:r>
          </a:p>
          <a:p>
            <a:pPr algn="just"/>
            <a:r>
              <a:rPr lang="en-US" dirty="0"/>
              <a:t>The sum of the </a:t>
            </a:r>
            <a:r>
              <a:rPr lang="en-US" dirty="0" smtClean="0"/>
              <a:t>coefficients </a:t>
            </a:r>
            <a:r>
              <a:rPr lang="en-US" dirty="0"/>
              <a:t>in the mask image is 0. This </a:t>
            </a:r>
            <a:r>
              <a:rPr lang="en-US" dirty="0" smtClean="0"/>
              <a:t>means that </a:t>
            </a:r>
            <a:r>
              <a:rPr lang="en-US" dirty="0"/>
              <a:t>the pixels with constant grayscale are not </a:t>
            </a:r>
            <a:r>
              <a:rPr lang="en-US" dirty="0" smtClean="0"/>
              <a:t>a affected </a:t>
            </a:r>
            <a:r>
              <a:rPr lang="en-US" dirty="0"/>
              <a:t>by </a:t>
            </a:r>
            <a:r>
              <a:rPr lang="en-US" dirty="0" smtClean="0"/>
              <a:t>the derivative filter</a:t>
            </a:r>
            <a:r>
              <a:rPr lang="en-US" dirty="0"/>
              <a:t>.</a:t>
            </a:r>
          </a:p>
          <a:p>
            <a:pPr algn="just"/>
            <a:r>
              <a:rPr lang="en-US" dirty="0" smtClean="0"/>
              <a:t>The </a:t>
            </a:r>
            <a:r>
              <a:rPr lang="en-US" dirty="0"/>
              <a:t>side </a:t>
            </a:r>
            <a:r>
              <a:rPr lang="en-US" dirty="0" smtClean="0"/>
              <a:t>effect </a:t>
            </a:r>
            <a:r>
              <a:rPr lang="en-US" dirty="0"/>
              <a:t>of derivative </a:t>
            </a:r>
            <a:r>
              <a:rPr lang="en-US" dirty="0" smtClean="0"/>
              <a:t>filters </a:t>
            </a:r>
            <a:r>
              <a:rPr lang="en-US" dirty="0"/>
              <a:t>is creation of additional noise</a:t>
            </a:r>
            <a:r>
              <a:rPr lang="en-US" dirty="0" smtClean="0"/>
              <a:t>. Hence</a:t>
            </a:r>
            <a:r>
              <a:rPr lang="en-US" dirty="0"/>
              <a:t>, </a:t>
            </a:r>
            <a:r>
              <a:rPr lang="en-US" dirty="0" smtClean="0"/>
              <a:t>coefficients </a:t>
            </a:r>
            <a:r>
              <a:rPr lang="en-US" dirty="0"/>
              <a:t>of +2 and </a:t>
            </a:r>
            <a:r>
              <a:rPr lang="en-US" dirty="0" smtClean="0"/>
              <a:t>-2 </a:t>
            </a:r>
            <a:r>
              <a:rPr lang="en-US" dirty="0"/>
              <a:t>are used in the mask image </a:t>
            </a:r>
            <a:r>
              <a:rPr lang="en-US" dirty="0" smtClean="0"/>
              <a:t>to produce smoothing</a:t>
            </a:r>
            <a:endParaRPr lang="en-US" dirty="0"/>
          </a:p>
        </p:txBody>
      </p:sp>
      <p:graphicFrame>
        <p:nvGraphicFramePr>
          <p:cNvPr id="6" name="Table 5"/>
          <p:cNvGraphicFramePr>
            <a:graphicFrameLocks noGrp="1"/>
          </p:cNvGraphicFramePr>
          <p:nvPr>
            <p:extLst/>
          </p:nvPr>
        </p:nvGraphicFramePr>
        <p:xfrm>
          <a:off x="10183087" y="31299"/>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xmlns="" val="2487671247"/>
                    </a:ext>
                  </a:extLst>
                </a:gridCol>
                <a:gridCol w="660400">
                  <a:extLst>
                    <a:ext uri="{9D8B030D-6E8A-4147-A177-3AD203B41FA5}">
                      <a16:colId xmlns:a16="http://schemas.microsoft.com/office/drawing/2014/main" xmlns="" val="2648182103"/>
                    </a:ext>
                  </a:extLst>
                </a:gridCol>
                <a:gridCol w="660400">
                  <a:extLst>
                    <a:ext uri="{9D8B030D-6E8A-4147-A177-3AD203B41FA5}">
                      <a16:colId xmlns:a16="http://schemas.microsoft.com/office/drawing/2014/main" xmlns="" val="2374523755"/>
                    </a:ext>
                  </a:extLst>
                </a:gridCol>
              </a:tblGrid>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1487639720"/>
                  </a:ext>
                </a:extLst>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xmlns="" val="2686297533"/>
                  </a:ext>
                </a:extLst>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363849585"/>
                  </a:ext>
                </a:extLst>
              </a:tr>
            </a:tbl>
          </a:graphicData>
        </a:graphic>
      </p:graphicFrame>
      <p:graphicFrame>
        <p:nvGraphicFramePr>
          <p:cNvPr id="7" name="Table 6"/>
          <p:cNvGraphicFramePr>
            <a:graphicFrameLocks noGrp="1"/>
          </p:cNvGraphicFramePr>
          <p:nvPr>
            <p:extLst/>
          </p:nvPr>
        </p:nvGraphicFramePr>
        <p:xfrm>
          <a:off x="10183087" y="1363388"/>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xmlns="" val="2487671247"/>
                    </a:ext>
                  </a:extLst>
                </a:gridCol>
                <a:gridCol w="660400">
                  <a:extLst>
                    <a:ext uri="{9D8B030D-6E8A-4147-A177-3AD203B41FA5}">
                      <a16:colId xmlns:a16="http://schemas.microsoft.com/office/drawing/2014/main" xmlns="" val="2648182103"/>
                    </a:ext>
                  </a:extLst>
                </a:gridCol>
                <a:gridCol w="660400">
                  <a:extLst>
                    <a:ext uri="{9D8B030D-6E8A-4147-A177-3AD203B41FA5}">
                      <a16:colId xmlns:a16="http://schemas.microsoft.com/office/drawing/2014/main" xmlns="" val="2374523755"/>
                    </a:ext>
                  </a:extLst>
                </a:gridCol>
              </a:tblGrid>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1487639720"/>
                  </a:ext>
                </a:extLst>
              </a:tr>
              <a:tr h="370840">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xmlns="" val="2686297533"/>
                  </a:ext>
                </a:extLst>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363849585"/>
                  </a:ext>
                </a:extLst>
              </a:tr>
            </a:tbl>
          </a:graphicData>
        </a:graphic>
      </p:graphicFrame>
      <p:sp>
        <p:nvSpPr>
          <p:cNvPr id="4" name="Rectangle 3"/>
          <p:cNvSpPr/>
          <p:nvPr/>
        </p:nvSpPr>
        <p:spPr>
          <a:xfrm>
            <a:off x="13427" y="817418"/>
            <a:ext cx="461665" cy="3131167"/>
          </a:xfrm>
          <a:prstGeom prst="rect">
            <a:avLst/>
          </a:prstGeom>
          <a:solidFill>
            <a:schemeClr val="accent1">
              <a:lumMod val="20000"/>
              <a:lumOff val="80000"/>
            </a:schemeClr>
          </a:solidFill>
        </p:spPr>
        <p:txBody>
          <a:bodyPr vert="vert270" wrap="square">
            <a:spAutoFit/>
          </a:bodyPr>
          <a:lstStyle/>
          <a:p>
            <a:pPr algn="ctr"/>
            <a:r>
              <a:rPr lang="en-US" dirty="0"/>
              <a:t>Sobel filter</a:t>
            </a:r>
          </a:p>
        </p:txBody>
      </p:sp>
      <p:sp>
        <p:nvSpPr>
          <p:cNvPr id="8" name="Rectangle 7"/>
          <p:cNvSpPr/>
          <p:nvPr/>
        </p:nvSpPr>
        <p:spPr>
          <a:xfrm>
            <a:off x="13422" y="4059378"/>
            <a:ext cx="461665" cy="1357746"/>
          </a:xfrm>
          <a:prstGeom prst="rect">
            <a:avLst/>
          </a:prstGeom>
          <a:solidFill>
            <a:srgbClr val="FFC000"/>
          </a:solidFill>
        </p:spPr>
        <p:txBody>
          <a:bodyPr vert="vert270" wrap="square">
            <a:spAutoFit/>
          </a:bodyPr>
          <a:lstStyle/>
          <a:p>
            <a:pPr algn="ctr"/>
            <a:r>
              <a:rPr lang="en-US" dirty="0"/>
              <a:t>Prewitt</a:t>
            </a:r>
            <a:r>
              <a:rPr lang="en-US" dirty="0" smtClean="0"/>
              <a:t> </a:t>
            </a:r>
            <a:r>
              <a:rPr lang="en-US" dirty="0"/>
              <a:t>filter</a:t>
            </a:r>
          </a:p>
        </p:txBody>
      </p:sp>
      <p:sp>
        <p:nvSpPr>
          <p:cNvPr id="9" name="Content Placeholder 2"/>
          <p:cNvSpPr txBox="1">
            <a:spLocks/>
          </p:cNvSpPr>
          <p:nvPr/>
        </p:nvSpPr>
        <p:spPr>
          <a:xfrm>
            <a:off x="461233" y="4304666"/>
            <a:ext cx="9597168" cy="10847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smtClean="0"/>
              <a:t>The sum of the coefficients in the mask image is 0. However, the filter does not create noise as can be seen in the values of the coefficients.</a:t>
            </a:r>
            <a:endParaRPr lang="en-US" dirty="0"/>
          </a:p>
        </p:txBody>
      </p:sp>
      <p:graphicFrame>
        <p:nvGraphicFramePr>
          <p:cNvPr id="10" name="Table 9"/>
          <p:cNvGraphicFramePr>
            <a:graphicFrameLocks noGrp="1"/>
          </p:cNvGraphicFramePr>
          <p:nvPr>
            <p:extLst/>
          </p:nvPr>
        </p:nvGraphicFramePr>
        <p:xfrm>
          <a:off x="10171291" y="2836065"/>
          <a:ext cx="1981200" cy="1112520"/>
        </p:xfrm>
        <a:graphic>
          <a:graphicData uri="http://schemas.openxmlformats.org/drawingml/2006/table">
            <a:tbl>
              <a:tblPr firstRow="1" bandRow="1">
                <a:tableStyleId>{ED083AE6-46FA-4A59-8FB0-9F97EB10719F}</a:tableStyleId>
              </a:tblPr>
              <a:tblGrid>
                <a:gridCol w="660400">
                  <a:extLst>
                    <a:ext uri="{9D8B030D-6E8A-4147-A177-3AD203B41FA5}">
                      <a16:colId xmlns:a16="http://schemas.microsoft.com/office/drawing/2014/main" xmlns="" val="2487671247"/>
                    </a:ext>
                  </a:extLst>
                </a:gridCol>
                <a:gridCol w="660400">
                  <a:extLst>
                    <a:ext uri="{9D8B030D-6E8A-4147-A177-3AD203B41FA5}">
                      <a16:colId xmlns:a16="http://schemas.microsoft.com/office/drawing/2014/main" xmlns="" val="2648182103"/>
                    </a:ext>
                  </a:extLst>
                </a:gridCol>
                <a:gridCol w="660400">
                  <a:extLst>
                    <a:ext uri="{9D8B030D-6E8A-4147-A177-3AD203B41FA5}">
                      <a16:colId xmlns:a16="http://schemas.microsoft.com/office/drawing/2014/main" xmlns="" val="2374523755"/>
                    </a:ext>
                  </a:extLst>
                </a:gridCol>
              </a:tblGrid>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1487639720"/>
                  </a:ext>
                </a:extLst>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xmlns="" val="2686297533"/>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363849585"/>
                  </a:ext>
                </a:extLst>
              </a:tr>
            </a:tbl>
          </a:graphicData>
        </a:graphic>
      </p:graphicFrame>
      <p:graphicFrame>
        <p:nvGraphicFramePr>
          <p:cNvPr id="11" name="Table 10"/>
          <p:cNvGraphicFramePr>
            <a:graphicFrameLocks noGrp="1"/>
          </p:cNvGraphicFramePr>
          <p:nvPr>
            <p:extLst/>
          </p:nvPr>
        </p:nvGraphicFramePr>
        <p:xfrm>
          <a:off x="10183090" y="4049605"/>
          <a:ext cx="1981200" cy="1112520"/>
        </p:xfrm>
        <a:graphic>
          <a:graphicData uri="http://schemas.openxmlformats.org/drawingml/2006/table">
            <a:tbl>
              <a:tblPr firstRow="1" bandRow="1">
                <a:tableStyleId>{ED083AE6-46FA-4A59-8FB0-9F97EB10719F}</a:tableStyleId>
              </a:tblPr>
              <a:tblGrid>
                <a:gridCol w="660400">
                  <a:extLst>
                    <a:ext uri="{9D8B030D-6E8A-4147-A177-3AD203B41FA5}">
                      <a16:colId xmlns:a16="http://schemas.microsoft.com/office/drawing/2014/main" xmlns="" val="2487671247"/>
                    </a:ext>
                  </a:extLst>
                </a:gridCol>
                <a:gridCol w="660400">
                  <a:extLst>
                    <a:ext uri="{9D8B030D-6E8A-4147-A177-3AD203B41FA5}">
                      <a16:colId xmlns:a16="http://schemas.microsoft.com/office/drawing/2014/main" xmlns="" val="2648182103"/>
                    </a:ext>
                  </a:extLst>
                </a:gridCol>
                <a:gridCol w="660400">
                  <a:extLst>
                    <a:ext uri="{9D8B030D-6E8A-4147-A177-3AD203B41FA5}">
                      <a16:colId xmlns:a16="http://schemas.microsoft.com/office/drawing/2014/main" xmlns="" val="2374523755"/>
                    </a:ext>
                  </a:extLst>
                </a:gridCol>
              </a:tblGrid>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1487639720"/>
                  </a:ext>
                </a:extLst>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2686297533"/>
                  </a:ext>
                </a:extLst>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363849585"/>
                  </a:ext>
                </a:extLst>
              </a:tr>
            </a:tbl>
          </a:graphicData>
        </a:graphic>
      </p:graphicFrame>
      <p:sp>
        <p:nvSpPr>
          <p:cNvPr id="12" name="Rectangle 11"/>
          <p:cNvSpPr/>
          <p:nvPr/>
        </p:nvSpPr>
        <p:spPr>
          <a:xfrm>
            <a:off x="13417" y="5662412"/>
            <a:ext cx="461665" cy="1154032"/>
          </a:xfrm>
          <a:prstGeom prst="rect">
            <a:avLst/>
          </a:prstGeom>
          <a:solidFill>
            <a:schemeClr val="accent1">
              <a:lumMod val="20000"/>
              <a:lumOff val="80000"/>
            </a:schemeClr>
          </a:solidFill>
        </p:spPr>
        <p:txBody>
          <a:bodyPr vert="vert270" wrap="square">
            <a:spAutoFit/>
          </a:bodyPr>
          <a:lstStyle/>
          <a:p>
            <a:pPr algn="ctr"/>
            <a:r>
              <a:rPr lang="en-US" dirty="0"/>
              <a:t>Canny</a:t>
            </a:r>
          </a:p>
        </p:txBody>
      </p:sp>
      <p:sp>
        <p:nvSpPr>
          <p:cNvPr id="13" name="Rectangle 12"/>
          <p:cNvSpPr/>
          <p:nvPr/>
        </p:nvSpPr>
        <p:spPr>
          <a:xfrm>
            <a:off x="609599" y="5611093"/>
            <a:ext cx="11542892" cy="1200329"/>
          </a:xfrm>
          <a:prstGeom prst="rect">
            <a:avLst/>
          </a:prstGeom>
        </p:spPr>
        <p:txBody>
          <a:bodyPr wrap="square">
            <a:spAutoFit/>
          </a:bodyPr>
          <a:lstStyle/>
          <a:p>
            <a:pPr algn="just"/>
            <a:r>
              <a:rPr lang="en-US" sz="2400" dirty="0"/>
              <a:t>This </a:t>
            </a:r>
            <a:r>
              <a:rPr lang="en-US" sz="2400" dirty="0" smtClean="0"/>
              <a:t>filter </a:t>
            </a:r>
            <a:r>
              <a:rPr lang="en-US" sz="2400" dirty="0"/>
              <a:t>uses three parameters to </a:t>
            </a:r>
            <a:r>
              <a:rPr lang="en-US" sz="2400" dirty="0" smtClean="0"/>
              <a:t>detect edges</a:t>
            </a:r>
            <a:r>
              <a:rPr lang="en-US" sz="2400" dirty="0"/>
              <a:t>. The </a:t>
            </a:r>
            <a:r>
              <a:rPr lang="en-US" sz="2400" dirty="0" smtClean="0"/>
              <a:t>first </a:t>
            </a:r>
            <a:r>
              <a:rPr lang="en-US" sz="2400" dirty="0"/>
              <a:t>parameter is the standard </a:t>
            </a:r>
            <a:r>
              <a:rPr lang="en-US" sz="2400" dirty="0" smtClean="0"/>
              <a:t>deviation , ‘sigma’ </a:t>
            </a:r>
            <a:r>
              <a:rPr lang="en-US" sz="2400" dirty="0"/>
              <a:t>for Gaussian </a:t>
            </a:r>
            <a:r>
              <a:rPr lang="en-US" sz="2400" dirty="0" smtClean="0"/>
              <a:t>filter. The </a:t>
            </a:r>
            <a:r>
              <a:rPr lang="en-US" sz="2400" dirty="0"/>
              <a:t>second and third parameters are the threshold values, t1 </a:t>
            </a:r>
            <a:r>
              <a:rPr lang="en-US" sz="2400" dirty="0" smtClean="0"/>
              <a:t>and t2.</a:t>
            </a:r>
            <a:endParaRPr lang="en-US" sz="2400" dirty="0"/>
          </a:p>
        </p:txBody>
      </p:sp>
      <p:sp>
        <p:nvSpPr>
          <p:cNvPr id="5" name="TextBox 4"/>
          <p:cNvSpPr txBox="1"/>
          <p:nvPr/>
        </p:nvSpPr>
        <p:spPr>
          <a:xfrm>
            <a:off x="10266226" y="6469156"/>
            <a:ext cx="1931298" cy="369332"/>
          </a:xfrm>
          <a:prstGeom prst="rect">
            <a:avLst/>
          </a:prstGeom>
          <a:solidFill>
            <a:schemeClr val="bg1">
              <a:lumMod val="95000"/>
            </a:schemeClr>
          </a:solidFill>
        </p:spPr>
        <p:txBody>
          <a:bodyPr wrap="none" rtlCol="0">
            <a:spAutoFit/>
          </a:bodyPr>
          <a:lstStyle/>
          <a:p>
            <a:r>
              <a:rPr lang="en-US" dirty="0" smtClean="0"/>
              <a:t>Source: Wikipedia</a:t>
            </a:r>
            <a:endParaRPr lang="en-US" dirty="0"/>
          </a:p>
        </p:txBody>
      </p:sp>
      <p:sp>
        <p:nvSpPr>
          <p:cNvPr id="14" name="Oval 13"/>
          <p:cNvSpPr/>
          <p:nvPr/>
        </p:nvSpPr>
        <p:spPr>
          <a:xfrm>
            <a:off x="11914910" y="969816"/>
            <a:ext cx="263232" cy="33815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a:t>
            </a:r>
            <a:endParaRPr lang="en-US" dirty="0">
              <a:solidFill>
                <a:schemeClr val="tx1"/>
              </a:solidFill>
            </a:endParaRPr>
          </a:p>
        </p:txBody>
      </p:sp>
      <p:sp>
        <p:nvSpPr>
          <p:cNvPr id="15" name="Oval 14"/>
          <p:cNvSpPr/>
          <p:nvPr/>
        </p:nvSpPr>
        <p:spPr>
          <a:xfrm>
            <a:off x="11914909" y="3713023"/>
            <a:ext cx="263232" cy="33815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a:t>
            </a:r>
            <a:endParaRPr lang="en-US" dirty="0">
              <a:solidFill>
                <a:schemeClr val="tx1"/>
              </a:solidFill>
            </a:endParaRPr>
          </a:p>
        </p:txBody>
      </p:sp>
      <p:sp>
        <p:nvSpPr>
          <p:cNvPr id="16" name="Oval 15"/>
          <p:cNvSpPr/>
          <p:nvPr/>
        </p:nvSpPr>
        <p:spPr>
          <a:xfrm>
            <a:off x="11901055" y="2177270"/>
            <a:ext cx="263232" cy="33815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17" name="Oval 16"/>
          <p:cNvSpPr/>
          <p:nvPr/>
        </p:nvSpPr>
        <p:spPr>
          <a:xfrm>
            <a:off x="11887197" y="4873222"/>
            <a:ext cx="263232" cy="33815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Tree>
    <p:extLst>
      <p:ext uri="{BB962C8B-B14F-4D97-AF65-F5344CB8AC3E}">
        <p14:creationId xmlns:p14="http://schemas.microsoft.com/office/powerpoint/2010/main" xmlns="" val="2163017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34291"/>
          </a:xfrm>
        </p:spPr>
        <p:txBody>
          <a:bodyPr/>
          <a:lstStyle/>
          <a:p>
            <a:r>
              <a:rPr lang="en-US" dirty="0"/>
              <a:t>Second</a:t>
            </a:r>
            <a:r>
              <a:rPr lang="en-US" dirty="0" smtClean="0"/>
              <a:t> </a:t>
            </a:r>
            <a:r>
              <a:rPr lang="en-US" dirty="0"/>
              <a:t>Derivative </a:t>
            </a:r>
            <a:r>
              <a:rPr lang="en-US" dirty="0" smtClean="0"/>
              <a:t>Filters: Laplacian filter</a:t>
            </a:r>
            <a:endParaRPr lang="en-US" dirty="0"/>
          </a:p>
        </p:txBody>
      </p:sp>
      <p:sp>
        <p:nvSpPr>
          <p:cNvPr id="5" name="Rectangle 4"/>
          <p:cNvSpPr/>
          <p:nvPr/>
        </p:nvSpPr>
        <p:spPr>
          <a:xfrm>
            <a:off x="0" y="598484"/>
            <a:ext cx="12192000" cy="1569660"/>
          </a:xfrm>
          <a:prstGeom prst="rect">
            <a:avLst/>
          </a:prstGeom>
        </p:spPr>
        <p:txBody>
          <a:bodyPr wrap="square">
            <a:spAutoFit/>
          </a:bodyPr>
          <a:lstStyle/>
          <a:p>
            <a:pPr algn="just"/>
            <a:r>
              <a:rPr lang="en-US" sz="3200" dirty="0"/>
              <a:t>This </a:t>
            </a:r>
            <a:r>
              <a:rPr lang="en-US" sz="3200" dirty="0" smtClean="0"/>
              <a:t>filter </a:t>
            </a:r>
            <a:r>
              <a:rPr lang="en-US" sz="3200" dirty="0"/>
              <a:t>uses three parameters to </a:t>
            </a:r>
            <a:r>
              <a:rPr lang="en-US" sz="3200" dirty="0" smtClean="0"/>
              <a:t>detect edges</a:t>
            </a:r>
            <a:r>
              <a:rPr lang="en-US" sz="3200" dirty="0"/>
              <a:t>. The </a:t>
            </a:r>
            <a:r>
              <a:rPr lang="en-US" sz="3200" dirty="0" smtClean="0"/>
              <a:t>first </a:t>
            </a:r>
            <a:r>
              <a:rPr lang="en-US" sz="3200" dirty="0"/>
              <a:t>parameter is the standard </a:t>
            </a:r>
            <a:r>
              <a:rPr lang="en-US" sz="3200" dirty="0" smtClean="0"/>
              <a:t>deviation , ‘sigma’ </a:t>
            </a:r>
            <a:r>
              <a:rPr lang="en-US" sz="3200" dirty="0"/>
              <a:t>for Gaussian </a:t>
            </a:r>
            <a:r>
              <a:rPr lang="en-US" sz="3200" dirty="0" smtClean="0"/>
              <a:t>filter. The </a:t>
            </a:r>
            <a:r>
              <a:rPr lang="en-US" sz="3200" dirty="0"/>
              <a:t>second and third parameters are the threshold values, t1 </a:t>
            </a:r>
            <a:r>
              <a:rPr lang="en-US" sz="3200" dirty="0" smtClean="0"/>
              <a:t>and t2.</a:t>
            </a:r>
            <a:endParaRPr lang="en-US" sz="3200" dirty="0"/>
          </a:p>
        </p:txBody>
      </p:sp>
      <p:graphicFrame>
        <p:nvGraphicFramePr>
          <p:cNvPr id="8" name="Table 7"/>
          <p:cNvGraphicFramePr>
            <a:graphicFrameLocks noGrp="1"/>
          </p:cNvGraphicFramePr>
          <p:nvPr>
            <p:extLst>
              <p:ext uri="{D42A27DB-BD31-4B8C-83A1-F6EECF244321}">
                <p14:modId xmlns:p14="http://schemas.microsoft.com/office/powerpoint/2010/main" xmlns="" val="3540742513"/>
              </p:ext>
            </p:extLst>
          </p:nvPr>
        </p:nvGraphicFramePr>
        <p:xfrm>
          <a:off x="4585854" y="3259071"/>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xmlns="" val="2487671247"/>
                    </a:ext>
                  </a:extLst>
                </a:gridCol>
                <a:gridCol w="660400">
                  <a:extLst>
                    <a:ext uri="{9D8B030D-6E8A-4147-A177-3AD203B41FA5}">
                      <a16:colId xmlns:a16="http://schemas.microsoft.com/office/drawing/2014/main" xmlns="" val="2648182103"/>
                    </a:ext>
                  </a:extLst>
                </a:gridCol>
                <a:gridCol w="660400">
                  <a:extLst>
                    <a:ext uri="{9D8B030D-6E8A-4147-A177-3AD203B41FA5}">
                      <a16:colId xmlns:a16="http://schemas.microsoft.com/office/drawing/2014/main" xmlns="" val="2374523755"/>
                    </a:ext>
                  </a:extLst>
                </a:gridCol>
              </a:tblGrid>
              <a:tr h="370840">
                <a:tc>
                  <a:txBody>
                    <a:bodyPr/>
                    <a:lstStyle/>
                    <a:p>
                      <a:r>
                        <a:rPr lang="en-US" b="0" dirty="0" smtClean="0"/>
                        <a:t>0</a:t>
                      </a:r>
                      <a:endParaRPr lang="en-US" b="0" dirty="0"/>
                    </a:p>
                  </a:txBody>
                  <a:tcPr/>
                </a:tc>
                <a:tc>
                  <a:txBody>
                    <a:bodyPr/>
                    <a:lstStyle/>
                    <a:p>
                      <a:r>
                        <a:rPr lang="en-US" b="0" dirty="0" smtClean="0"/>
                        <a:t>1</a:t>
                      </a:r>
                      <a:endParaRPr lang="en-US" b="0" dirty="0"/>
                    </a:p>
                  </a:txBody>
                  <a:tcPr/>
                </a:tc>
                <a:tc>
                  <a:txBody>
                    <a:bodyPr/>
                    <a:lstStyle/>
                    <a:p>
                      <a:r>
                        <a:rPr lang="en-US" b="0" dirty="0" smtClean="0"/>
                        <a:t>0</a:t>
                      </a:r>
                      <a:endParaRPr lang="en-US" b="0" dirty="0"/>
                    </a:p>
                  </a:txBody>
                  <a:tcPr/>
                </a:tc>
                <a:extLst>
                  <a:ext uri="{0D108BD9-81ED-4DB2-BD59-A6C34878D82A}">
                    <a16:rowId xmlns:a16="http://schemas.microsoft.com/office/drawing/2014/main" xmlns="" val="1487639720"/>
                  </a:ext>
                </a:extLst>
              </a:tr>
              <a:tr h="370840">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2686297533"/>
                  </a:ext>
                </a:extLst>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xmlns="" val="36384958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xmlns="" val="1858424629"/>
              </p:ext>
            </p:extLst>
          </p:nvPr>
        </p:nvGraphicFramePr>
        <p:xfrm>
          <a:off x="7772400" y="5184853"/>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xmlns="" val="2487671247"/>
                    </a:ext>
                  </a:extLst>
                </a:gridCol>
                <a:gridCol w="660400">
                  <a:extLst>
                    <a:ext uri="{9D8B030D-6E8A-4147-A177-3AD203B41FA5}">
                      <a16:colId xmlns:a16="http://schemas.microsoft.com/office/drawing/2014/main" xmlns="" val="2648182103"/>
                    </a:ext>
                  </a:extLst>
                </a:gridCol>
                <a:gridCol w="660400">
                  <a:extLst>
                    <a:ext uri="{9D8B030D-6E8A-4147-A177-3AD203B41FA5}">
                      <a16:colId xmlns:a16="http://schemas.microsoft.com/office/drawing/2014/main" xmlns="" val="2374523755"/>
                    </a:ext>
                  </a:extLst>
                </a:gridCol>
              </a:tblGrid>
              <a:tr h="370840">
                <a:tc>
                  <a:txBody>
                    <a:bodyPr/>
                    <a:lstStyle/>
                    <a:p>
                      <a:r>
                        <a:rPr lang="en-US" b="0" dirty="0" smtClean="0"/>
                        <a:t>-1</a:t>
                      </a:r>
                      <a:endParaRPr lang="en-US" b="0" dirty="0"/>
                    </a:p>
                  </a:txBody>
                  <a:tcPr/>
                </a:tc>
                <a:tc>
                  <a:txBody>
                    <a:bodyPr/>
                    <a:lstStyle/>
                    <a:p>
                      <a:r>
                        <a:rPr lang="en-US" b="0" dirty="0" smtClean="0"/>
                        <a:t>-1</a:t>
                      </a:r>
                      <a:endParaRPr lang="en-US" b="0" dirty="0"/>
                    </a:p>
                  </a:txBody>
                  <a:tcPr/>
                </a:tc>
                <a:tc>
                  <a:txBody>
                    <a:bodyPr/>
                    <a:lstStyle/>
                    <a:p>
                      <a:r>
                        <a:rPr lang="en-US" b="0" dirty="0" smtClean="0"/>
                        <a:t>-1</a:t>
                      </a:r>
                      <a:endParaRPr lang="en-US" b="0" dirty="0"/>
                    </a:p>
                  </a:txBody>
                  <a:tcPr/>
                </a:tc>
                <a:extLst>
                  <a:ext uri="{0D108BD9-81ED-4DB2-BD59-A6C34878D82A}">
                    <a16:rowId xmlns:a16="http://schemas.microsoft.com/office/drawing/2014/main" xmlns="" val="1487639720"/>
                  </a:ext>
                </a:extLst>
              </a:tr>
              <a:tr h="370840">
                <a:tc>
                  <a:txBody>
                    <a:bodyPr/>
                    <a:lstStyle/>
                    <a:p>
                      <a:r>
                        <a:rPr lang="en-US" dirty="0" smtClean="0"/>
                        <a:t>-1</a:t>
                      </a:r>
                      <a:endParaRPr lang="en-US" dirty="0"/>
                    </a:p>
                  </a:txBody>
                  <a:tcPr/>
                </a:tc>
                <a:tc>
                  <a:txBody>
                    <a:bodyPr/>
                    <a:lstStyle/>
                    <a:p>
                      <a:r>
                        <a:rPr lang="en-US" dirty="0" smtClean="0"/>
                        <a:t>8</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2686297533"/>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363849585"/>
                  </a:ext>
                </a:extLst>
              </a:tr>
            </a:tbl>
          </a:graphicData>
        </a:graphic>
      </p:graphicFrame>
      <p:sp>
        <p:nvSpPr>
          <p:cNvPr id="3" name="Right Arrow 2"/>
          <p:cNvSpPr/>
          <p:nvPr/>
        </p:nvSpPr>
        <p:spPr>
          <a:xfrm>
            <a:off x="401782" y="2977131"/>
            <a:ext cx="3255818" cy="1676400"/>
          </a:xfrm>
          <a:prstGeom prst="rightArrow">
            <a:avLst/>
          </a:prstGeom>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Positive Laplacian Operator </a:t>
            </a:r>
            <a:r>
              <a:rPr lang="en-US" dirty="0" smtClean="0">
                <a:solidFill>
                  <a:schemeClr val="tx1"/>
                </a:solidFill>
              </a:rPr>
              <a:t>for </a:t>
            </a:r>
            <a:r>
              <a:rPr lang="en-US" dirty="0">
                <a:solidFill>
                  <a:schemeClr val="tx1"/>
                </a:solidFill>
              </a:rPr>
              <a:t>outward </a:t>
            </a:r>
            <a:r>
              <a:rPr lang="en-US" dirty="0" smtClean="0">
                <a:solidFill>
                  <a:schemeClr val="tx1"/>
                </a:solidFill>
              </a:rPr>
              <a:t>edges</a:t>
            </a:r>
            <a:endParaRPr lang="en-US"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xmlns="" val="89162522"/>
              </p:ext>
            </p:extLst>
          </p:nvPr>
        </p:nvGraphicFramePr>
        <p:xfrm>
          <a:off x="4585854" y="5184853"/>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xmlns="" val="2487671247"/>
                    </a:ext>
                  </a:extLst>
                </a:gridCol>
                <a:gridCol w="660400">
                  <a:extLst>
                    <a:ext uri="{9D8B030D-6E8A-4147-A177-3AD203B41FA5}">
                      <a16:colId xmlns:a16="http://schemas.microsoft.com/office/drawing/2014/main" xmlns="" val="2648182103"/>
                    </a:ext>
                  </a:extLst>
                </a:gridCol>
                <a:gridCol w="660400">
                  <a:extLst>
                    <a:ext uri="{9D8B030D-6E8A-4147-A177-3AD203B41FA5}">
                      <a16:colId xmlns:a16="http://schemas.microsoft.com/office/drawing/2014/main" xmlns="" val="2374523755"/>
                    </a:ext>
                  </a:extLst>
                </a:gridCol>
              </a:tblGrid>
              <a:tr h="370840">
                <a:tc>
                  <a:txBody>
                    <a:bodyPr/>
                    <a:lstStyle/>
                    <a:p>
                      <a:r>
                        <a:rPr lang="en-US" b="0" dirty="0" smtClean="0"/>
                        <a:t>0</a:t>
                      </a:r>
                      <a:endParaRPr lang="en-US" b="0" dirty="0"/>
                    </a:p>
                  </a:txBody>
                  <a:tcPr/>
                </a:tc>
                <a:tc>
                  <a:txBody>
                    <a:bodyPr/>
                    <a:lstStyle/>
                    <a:p>
                      <a:r>
                        <a:rPr lang="en-US" b="0" dirty="0" smtClean="0"/>
                        <a:t>-1</a:t>
                      </a:r>
                      <a:endParaRPr lang="en-US" b="0" dirty="0"/>
                    </a:p>
                  </a:txBody>
                  <a:tcPr/>
                </a:tc>
                <a:tc>
                  <a:txBody>
                    <a:bodyPr/>
                    <a:lstStyle/>
                    <a:p>
                      <a:r>
                        <a:rPr lang="en-US" b="0" dirty="0" smtClean="0"/>
                        <a:t>0</a:t>
                      </a:r>
                      <a:endParaRPr lang="en-US" b="0" dirty="0"/>
                    </a:p>
                  </a:txBody>
                  <a:tcPr/>
                </a:tc>
                <a:extLst>
                  <a:ext uri="{0D108BD9-81ED-4DB2-BD59-A6C34878D82A}">
                    <a16:rowId xmlns:a16="http://schemas.microsoft.com/office/drawing/2014/main" xmlns="" val="1487639720"/>
                  </a:ext>
                </a:extLst>
              </a:tr>
              <a:tr h="370840">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2686297533"/>
                  </a:ext>
                </a:extLst>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xmlns="" val="363849585"/>
                  </a:ext>
                </a:extLst>
              </a:tr>
            </a:tbl>
          </a:graphicData>
        </a:graphic>
      </p:graphicFrame>
      <p:sp>
        <p:nvSpPr>
          <p:cNvPr id="10" name="Right Arrow 9"/>
          <p:cNvSpPr/>
          <p:nvPr/>
        </p:nvSpPr>
        <p:spPr>
          <a:xfrm>
            <a:off x="401782" y="4977030"/>
            <a:ext cx="3255818" cy="1676400"/>
          </a:xfrm>
          <a:prstGeom prst="rightArrow">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Negative </a:t>
            </a:r>
            <a:r>
              <a:rPr lang="en-US" dirty="0">
                <a:solidFill>
                  <a:schemeClr val="tx1"/>
                </a:solidFill>
              </a:rPr>
              <a:t>Laplacian Operator </a:t>
            </a:r>
            <a:r>
              <a:rPr lang="en-US" dirty="0" smtClean="0">
                <a:solidFill>
                  <a:schemeClr val="tx1"/>
                </a:solidFill>
              </a:rPr>
              <a:t>for inward edges</a:t>
            </a:r>
            <a:endParaRPr lang="en-US" dirty="0">
              <a:solidFill>
                <a:schemeClr val="tx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xmlns="" val="4240829356"/>
              </p:ext>
            </p:extLst>
          </p:nvPr>
        </p:nvGraphicFramePr>
        <p:xfrm>
          <a:off x="7772400" y="3259071"/>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xmlns="" val="2487671247"/>
                    </a:ext>
                  </a:extLst>
                </a:gridCol>
                <a:gridCol w="660400">
                  <a:extLst>
                    <a:ext uri="{9D8B030D-6E8A-4147-A177-3AD203B41FA5}">
                      <a16:colId xmlns:a16="http://schemas.microsoft.com/office/drawing/2014/main" xmlns="" val="2648182103"/>
                    </a:ext>
                  </a:extLst>
                </a:gridCol>
                <a:gridCol w="660400">
                  <a:extLst>
                    <a:ext uri="{9D8B030D-6E8A-4147-A177-3AD203B41FA5}">
                      <a16:colId xmlns:a16="http://schemas.microsoft.com/office/drawing/2014/main" xmlns="" val="2374523755"/>
                    </a:ext>
                  </a:extLst>
                </a:gridCol>
              </a:tblGrid>
              <a:tr h="370840">
                <a:tc>
                  <a:txBody>
                    <a:bodyPr/>
                    <a:lstStyle/>
                    <a:p>
                      <a:r>
                        <a:rPr lang="en-US" b="0" dirty="0" smtClean="0"/>
                        <a:t>1</a:t>
                      </a:r>
                      <a:endParaRPr lang="en-US" b="0" dirty="0"/>
                    </a:p>
                  </a:txBody>
                  <a:tcPr/>
                </a:tc>
                <a:tc>
                  <a:txBody>
                    <a:bodyPr/>
                    <a:lstStyle/>
                    <a:p>
                      <a:r>
                        <a:rPr lang="en-US" b="0" dirty="0" smtClean="0"/>
                        <a:t>1</a:t>
                      </a:r>
                      <a:endParaRPr lang="en-US" b="0" dirty="0"/>
                    </a:p>
                  </a:txBody>
                  <a:tcPr/>
                </a:tc>
                <a:tc>
                  <a:txBody>
                    <a:bodyPr/>
                    <a:lstStyle/>
                    <a:p>
                      <a:r>
                        <a:rPr lang="en-US" b="0" dirty="0" smtClean="0"/>
                        <a:t>1</a:t>
                      </a:r>
                      <a:endParaRPr lang="en-US" b="0" dirty="0"/>
                    </a:p>
                  </a:txBody>
                  <a:tcPr/>
                </a:tc>
                <a:extLst>
                  <a:ext uri="{0D108BD9-81ED-4DB2-BD59-A6C34878D82A}">
                    <a16:rowId xmlns:a16="http://schemas.microsoft.com/office/drawing/2014/main" xmlns="" val="1487639720"/>
                  </a:ext>
                </a:extLst>
              </a:tr>
              <a:tr h="370840">
                <a:tc>
                  <a:txBody>
                    <a:bodyPr/>
                    <a:lstStyle/>
                    <a:p>
                      <a:r>
                        <a:rPr lang="en-US" dirty="0" smtClean="0"/>
                        <a:t>1</a:t>
                      </a:r>
                      <a:endParaRPr lang="en-US" dirty="0"/>
                    </a:p>
                  </a:txBody>
                  <a:tcPr/>
                </a:tc>
                <a:tc>
                  <a:txBody>
                    <a:bodyPr/>
                    <a:lstStyle/>
                    <a:p>
                      <a:r>
                        <a:rPr lang="en-US" dirty="0" smtClean="0"/>
                        <a:t>-8</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2686297533"/>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363849585"/>
                  </a:ext>
                </a:extLst>
              </a:tr>
            </a:tbl>
          </a:graphicData>
        </a:graphic>
      </p:graphicFrame>
    </p:spTree>
    <p:extLst>
      <p:ext uri="{BB962C8B-B14F-4D97-AF65-F5344CB8AC3E}">
        <p14:creationId xmlns:p14="http://schemas.microsoft.com/office/powerpoint/2010/main" xmlns="" val="5631595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2.1 image_opencv_basics.py</a:t>
            </a:r>
          </a:p>
        </p:txBody>
      </p:sp>
    </p:spTree>
    <p:extLst>
      <p:ext uri="{BB962C8B-B14F-4D97-AF65-F5344CB8AC3E}">
        <p14:creationId xmlns:p14="http://schemas.microsoft.com/office/powerpoint/2010/main" xmlns="" val="9996242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1025"/>
          </a:xfrm>
          <a:solidFill>
            <a:schemeClr val="accent1">
              <a:lumMod val="20000"/>
              <a:lumOff val="80000"/>
            </a:schemeClr>
          </a:solidFill>
        </p:spPr>
        <p:txBody>
          <a:bodyPr/>
          <a:lstStyle/>
          <a:p>
            <a:r>
              <a:rPr lang="en-US" dirty="0" smtClean="0"/>
              <a:t>Transformations</a:t>
            </a:r>
            <a:endParaRPr lang="en-US" dirty="0"/>
          </a:p>
        </p:txBody>
      </p:sp>
      <p:sp>
        <p:nvSpPr>
          <p:cNvPr id="9" name="Rectangle 8"/>
          <p:cNvSpPr/>
          <p:nvPr/>
        </p:nvSpPr>
        <p:spPr>
          <a:xfrm>
            <a:off x="66506" y="1113912"/>
            <a:ext cx="2235279" cy="2145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Euclidean </a:t>
            </a:r>
            <a:r>
              <a:rPr lang="en-US" dirty="0" smtClean="0"/>
              <a:t>transformations</a:t>
            </a:r>
            <a:endParaRPr lang="en-US" dirty="0"/>
          </a:p>
        </p:txBody>
      </p:sp>
      <p:sp>
        <p:nvSpPr>
          <p:cNvPr id="11" name="Rectangle 10"/>
          <p:cNvSpPr/>
          <p:nvPr/>
        </p:nvSpPr>
        <p:spPr>
          <a:xfrm rot="1800000">
            <a:off x="3056155" y="1528991"/>
            <a:ext cx="2235279" cy="2145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Euclidean </a:t>
            </a:r>
            <a:r>
              <a:rPr lang="en-US" dirty="0" smtClean="0"/>
              <a:t>transformations</a:t>
            </a:r>
            <a:endParaRPr lang="en-US" dirty="0"/>
          </a:p>
        </p:txBody>
      </p:sp>
      <p:sp>
        <p:nvSpPr>
          <p:cNvPr id="12" name="Rectangle 11"/>
          <p:cNvSpPr/>
          <p:nvPr/>
        </p:nvSpPr>
        <p:spPr>
          <a:xfrm>
            <a:off x="6045804" y="1113912"/>
            <a:ext cx="2235279" cy="2145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Affine transformations</a:t>
            </a:r>
            <a:endParaRPr lang="en-US" dirty="0"/>
          </a:p>
        </p:txBody>
      </p:sp>
      <p:cxnSp>
        <p:nvCxnSpPr>
          <p:cNvPr id="17" name="Straight Connector 16"/>
          <p:cNvCxnSpPr/>
          <p:nvPr/>
        </p:nvCxnSpPr>
        <p:spPr>
          <a:xfrm>
            <a:off x="9210502" y="1113912"/>
            <a:ext cx="49876" cy="259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673543" y="1330036"/>
            <a:ext cx="33250" cy="192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235440" y="1113912"/>
            <a:ext cx="1438103" cy="21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260378" y="3259706"/>
            <a:ext cx="1429790" cy="44777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134850" y="1935079"/>
            <a:ext cx="1680845" cy="646331"/>
          </a:xfrm>
          <a:prstGeom prst="rect">
            <a:avLst/>
          </a:prstGeom>
        </p:spPr>
        <p:txBody>
          <a:bodyPr wrap="none">
            <a:spAutoFit/>
          </a:bodyPr>
          <a:lstStyle/>
          <a:p>
            <a:pPr algn="ctr"/>
            <a:r>
              <a:rPr lang="en-US" dirty="0"/>
              <a:t>Affine </a:t>
            </a:r>
            <a:endParaRPr lang="en-US" dirty="0" smtClean="0"/>
          </a:p>
          <a:p>
            <a:pPr algn="ctr"/>
            <a:r>
              <a:rPr lang="en-US" dirty="0" smtClean="0"/>
              <a:t>transformations</a:t>
            </a:r>
            <a:endParaRPr lang="en-US" dirty="0"/>
          </a:p>
        </p:txBody>
      </p:sp>
      <p:sp>
        <p:nvSpPr>
          <p:cNvPr id="27" name="Rectangle 26"/>
          <p:cNvSpPr/>
          <p:nvPr/>
        </p:nvSpPr>
        <p:spPr>
          <a:xfrm>
            <a:off x="66506" y="4292144"/>
            <a:ext cx="2235279" cy="2145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Similarity transformations</a:t>
            </a:r>
            <a:endParaRPr lang="en-US" dirty="0"/>
          </a:p>
        </p:txBody>
      </p:sp>
      <p:sp>
        <p:nvSpPr>
          <p:cNvPr id="28" name="Rectangle 27"/>
          <p:cNvSpPr/>
          <p:nvPr/>
        </p:nvSpPr>
        <p:spPr>
          <a:xfrm>
            <a:off x="2669441" y="4633521"/>
            <a:ext cx="1463040"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Similarity transformations</a:t>
            </a:r>
            <a:endParaRPr lang="en-US" dirty="0"/>
          </a:p>
        </p:txBody>
      </p:sp>
    </p:spTree>
    <p:extLst>
      <p:ext uri="{BB962C8B-B14F-4D97-AF65-F5344CB8AC3E}">
        <p14:creationId xmlns:p14="http://schemas.microsoft.com/office/powerpoint/2010/main" xmlns="" val="8760495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Data Augmentation</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595745"/>
            <a:ext cx="2982531" cy="2706194"/>
          </a:xfrm>
          <a:prstGeom prst="rect">
            <a:avLst/>
          </a:prstGeom>
        </p:spPr>
      </p:pic>
      <p:pic>
        <p:nvPicPr>
          <p:cNvPr id="5" name="Picture 4"/>
          <p:cNvPicPr>
            <a:picLocks noChangeAspect="1"/>
          </p:cNvPicPr>
          <p:nvPr/>
        </p:nvPicPr>
        <p:blipFill>
          <a:blip r:embed="rId3"/>
          <a:stretch>
            <a:fillRect/>
          </a:stretch>
        </p:blipFill>
        <p:spPr>
          <a:xfrm>
            <a:off x="3275488" y="597177"/>
            <a:ext cx="2980952" cy="2704762"/>
          </a:xfrm>
          <a:prstGeom prst="rect">
            <a:avLst/>
          </a:prstGeom>
        </p:spPr>
      </p:pic>
      <p:sp>
        <p:nvSpPr>
          <p:cNvPr id="6" name="TextBox 5"/>
          <p:cNvSpPr txBox="1"/>
          <p:nvPr/>
        </p:nvSpPr>
        <p:spPr>
          <a:xfrm>
            <a:off x="3768437" y="3301939"/>
            <a:ext cx="1995054" cy="369332"/>
          </a:xfrm>
          <a:prstGeom prst="rect">
            <a:avLst/>
          </a:prstGeom>
          <a:noFill/>
        </p:spPr>
        <p:txBody>
          <a:bodyPr wrap="square" rtlCol="0">
            <a:spAutoFit/>
          </a:bodyPr>
          <a:lstStyle/>
          <a:p>
            <a:pPr algn="ctr"/>
            <a:r>
              <a:rPr lang="en-US" dirty="0" smtClean="0"/>
              <a:t>Flip Horizontal</a:t>
            </a:r>
            <a:endParaRPr lang="en-US" dirty="0"/>
          </a:p>
        </p:txBody>
      </p:sp>
      <p:pic>
        <p:nvPicPr>
          <p:cNvPr id="7" name="Picture 6"/>
          <p:cNvPicPr>
            <a:picLocks noChangeAspect="1"/>
          </p:cNvPicPr>
          <p:nvPr/>
        </p:nvPicPr>
        <p:blipFill>
          <a:blip r:embed="rId4"/>
          <a:stretch>
            <a:fillRect/>
          </a:stretch>
        </p:blipFill>
        <p:spPr>
          <a:xfrm>
            <a:off x="7042346" y="595745"/>
            <a:ext cx="3961905" cy="2704762"/>
          </a:xfrm>
          <a:prstGeom prst="rect">
            <a:avLst/>
          </a:prstGeom>
        </p:spPr>
      </p:pic>
      <p:sp>
        <p:nvSpPr>
          <p:cNvPr id="8" name="TextBox 7"/>
          <p:cNvSpPr txBox="1"/>
          <p:nvPr/>
        </p:nvSpPr>
        <p:spPr>
          <a:xfrm>
            <a:off x="7828252" y="3301939"/>
            <a:ext cx="1995054" cy="369332"/>
          </a:xfrm>
          <a:prstGeom prst="rect">
            <a:avLst/>
          </a:prstGeom>
          <a:noFill/>
        </p:spPr>
        <p:txBody>
          <a:bodyPr wrap="square" rtlCol="0">
            <a:spAutoFit/>
          </a:bodyPr>
          <a:lstStyle/>
          <a:p>
            <a:pPr algn="ctr"/>
            <a:r>
              <a:rPr lang="en-US" dirty="0" smtClean="0"/>
              <a:t>Resize Horizontal</a:t>
            </a:r>
            <a:endParaRPr lang="en-US" dirty="0"/>
          </a:p>
        </p:txBody>
      </p:sp>
      <p:pic>
        <p:nvPicPr>
          <p:cNvPr id="9" name="Picture 8"/>
          <p:cNvPicPr>
            <a:picLocks noChangeAspect="1"/>
          </p:cNvPicPr>
          <p:nvPr/>
        </p:nvPicPr>
        <p:blipFill>
          <a:blip r:embed="rId5"/>
          <a:stretch>
            <a:fillRect/>
          </a:stretch>
        </p:blipFill>
        <p:spPr>
          <a:xfrm>
            <a:off x="8286539" y="3671271"/>
            <a:ext cx="2980952" cy="3031601"/>
          </a:xfrm>
          <a:prstGeom prst="rect">
            <a:avLst/>
          </a:prstGeom>
        </p:spPr>
      </p:pic>
      <p:sp>
        <p:nvSpPr>
          <p:cNvPr id="10" name="TextBox 9"/>
          <p:cNvSpPr txBox="1"/>
          <p:nvPr/>
        </p:nvSpPr>
        <p:spPr>
          <a:xfrm>
            <a:off x="9315521" y="6333540"/>
            <a:ext cx="1995054" cy="369332"/>
          </a:xfrm>
          <a:prstGeom prst="rect">
            <a:avLst/>
          </a:prstGeom>
          <a:noFill/>
        </p:spPr>
        <p:txBody>
          <a:bodyPr wrap="square" rtlCol="0">
            <a:spAutoFit/>
          </a:bodyPr>
          <a:lstStyle/>
          <a:p>
            <a:pPr algn="ctr"/>
            <a:r>
              <a:rPr lang="en-US" dirty="0" smtClean="0"/>
              <a:t>Resize Vertical</a:t>
            </a:r>
            <a:endParaRPr lang="en-US" dirty="0"/>
          </a:p>
        </p:txBody>
      </p:sp>
      <p:sp>
        <p:nvSpPr>
          <p:cNvPr id="12" name="TextBox 11"/>
          <p:cNvSpPr txBox="1"/>
          <p:nvPr/>
        </p:nvSpPr>
        <p:spPr>
          <a:xfrm>
            <a:off x="3370399" y="6148874"/>
            <a:ext cx="1995054" cy="369332"/>
          </a:xfrm>
          <a:prstGeom prst="rect">
            <a:avLst/>
          </a:prstGeom>
          <a:noFill/>
        </p:spPr>
        <p:txBody>
          <a:bodyPr wrap="square" rtlCol="0">
            <a:spAutoFit/>
          </a:bodyPr>
          <a:lstStyle/>
          <a:p>
            <a:pPr algn="ctr"/>
            <a:r>
              <a:rPr lang="en-US" dirty="0" smtClean="0"/>
              <a:t>Cropping</a:t>
            </a:r>
            <a:endParaRPr lang="en-US" dirty="0"/>
          </a:p>
        </p:txBody>
      </p:sp>
      <p:sp>
        <p:nvSpPr>
          <p:cNvPr id="13" name="TextBox 12"/>
          <p:cNvSpPr txBox="1"/>
          <p:nvPr/>
        </p:nvSpPr>
        <p:spPr>
          <a:xfrm>
            <a:off x="493738" y="3279976"/>
            <a:ext cx="1995054" cy="369332"/>
          </a:xfrm>
          <a:prstGeom prst="rect">
            <a:avLst/>
          </a:prstGeom>
          <a:noFill/>
        </p:spPr>
        <p:txBody>
          <a:bodyPr wrap="square" rtlCol="0">
            <a:spAutoFit/>
          </a:bodyPr>
          <a:lstStyle/>
          <a:p>
            <a:pPr algn="ctr"/>
            <a:r>
              <a:rPr lang="en-US" dirty="0" smtClean="0"/>
              <a:t>Original</a:t>
            </a:r>
            <a:endParaRPr lang="en-US" dirty="0"/>
          </a:p>
        </p:txBody>
      </p:sp>
      <p:pic>
        <p:nvPicPr>
          <p:cNvPr id="14" name="Picture 13"/>
          <p:cNvPicPr>
            <a:picLocks noChangeAspect="1"/>
          </p:cNvPicPr>
          <p:nvPr/>
        </p:nvPicPr>
        <p:blipFill>
          <a:blip r:embed="rId6"/>
          <a:stretch>
            <a:fillRect/>
          </a:stretch>
        </p:blipFill>
        <p:spPr>
          <a:xfrm>
            <a:off x="3115048" y="3762184"/>
            <a:ext cx="2980952" cy="239481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0" y="3741420"/>
            <a:ext cx="2981325" cy="2415574"/>
          </a:xfrm>
          <a:prstGeom prst="rect">
            <a:avLst/>
          </a:prstGeom>
        </p:spPr>
      </p:pic>
      <p:sp>
        <p:nvSpPr>
          <p:cNvPr id="16" name="TextBox 15"/>
          <p:cNvSpPr txBox="1"/>
          <p:nvPr/>
        </p:nvSpPr>
        <p:spPr>
          <a:xfrm>
            <a:off x="94906" y="6156994"/>
            <a:ext cx="2886419" cy="369332"/>
          </a:xfrm>
          <a:prstGeom prst="rect">
            <a:avLst/>
          </a:prstGeom>
          <a:noFill/>
        </p:spPr>
        <p:txBody>
          <a:bodyPr wrap="square" rtlCol="0">
            <a:spAutoFit/>
          </a:bodyPr>
          <a:lstStyle/>
          <a:p>
            <a:pPr algn="ctr"/>
            <a:r>
              <a:rPr lang="en-US" dirty="0" smtClean="0"/>
              <a:t>Random transformation</a:t>
            </a:r>
            <a:endParaRPr lang="en-US" dirty="0"/>
          </a:p>
        </p:txBody>
      </p:sp>
    </p:spTree>
    <p:extLst>
      <p:ext uri="{BB962C8B-B14F-4D97-AF65-F5344CB8AC3E}">
        <p14:creationId xmlns:p14="http://schemas.microsoft.com/office/powerpoint/2010/main" xmlns="" val="2540603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ikit-image.org/docs/dev/_static/img/logo.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26035" y="1994064"/>
            <a:ext cx="4571711" cy="87087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ontent Placeholder 2"/>
          <p:cNvSpPr>
            <a:spLocks noGrp="1"/>
          </p:cNvSpPr>
          <p:nvPr>
            <p:ph idx="1"/>
          </p:nvPr>
        </p:nvSpPr>
        <p:spPr>
          <a:xfrm>
            <a:off x="0" y="708820"/>
            <a:ext cx="12192000" cy="5924733"/>
          </a:xfrm>
        </p:spPr>
        <p:txBody>
          <a:bodyPr>
            <a:normAutofit/>
          </a:bodyPr>
          <a:lstStyle/>
          <a:p>
            <a:r>
              <a:rPr lang="en-US" dirty="0"/>
              <a:t>Install.txt – Please follow the steps</a:t>
            </a:r>
          </a:p>
          <a:p>
            <a:endParaRPr lang="en-US" b="1" dirty="0" smtClean="0"/>
          </a:p>
          <a:p>
            <a:r>
              <a:rPr lang="en-US" b="1" dirty="0" smtClean="0"/>
              <a:t>Skimage: </a:t>
            </a:r>
            <a:r>
              <a:rPr lang="en-US" dirty="0" smtClean="0"/>
              <a:t>Well known library in Python for image processing</a:t>
            </a:r>
          </a:p>
          <a:p>
            <a:pPr lvl="1"/>
            <a:r>
              <a:rPr lang="en-US" dirty="0"/>
              <a:t>https://scikit-image.org/</a:t>
            </a:r>
          </a:p>
          <a:p>
            <a:endParaRPr lang="en-US" b="1" dirty="0" smtClean="0"/>
          </a:p>
          <a:p>
            <a:r>
              <a:rPr lang="en-US" b="1" dirty="0" smtClean="0"/>
              <a:t>OpenCV-Python: A</a:t>
            </a:r>
            <a:r>
              <a:rPr lang="en-US" dirty="0" smtClean="0"/>
              <a:t> </a:t>
            </a:r>
            <a:r>
              <a:rPr lang="en-US" dirty="0"/>
              <a:t>Python wrapper around original C++ implementation</a:t>
            </a:r>
            <a:r>
              <a:rPr lang="en-US" dirty="0" smtClean="0"/>
              <a:t>.</a:t>
            </a:r>
          </a:p>
          <a:p>
            <a:pPr lvl="1"/>
            <a:r>
              <a:rPr lang="en-US" dirty="0">
                <a:hlinkClick r:id="rId3"/>
              </a:rPr>
              <a:t>https://</a:t>
            </a:r>
            <a:r>
              <a:rPr lang="en-US" dirty="0" smtClean="0">
                <a:hlinkClick r:id="rId3"/>
              </a:rPr>
              <a:t>docs.opencv.org/3.4.5/index.html</a:t>
            </a:r>
            <a:endParaRPr lang="en-US" dirty="0" smtClean="0"/>
          </a:p>
          <a:p>
            <a:endParaRPr lang="en-US" dirty="0" smtClean="0"/>
          </a:p>
          <a:p>
            <a:r>
              <a:rPr lang="en-US" dirty="0" smtClean="0"/>
              <a:t>Anaconda (</a:t>
            </a:r>
            <a:r>
              <a:rPr lang="en-US" dirty="0">
                <a:hlinkClick r:id="rId4"/>
              </a:rPr>
              <a:t>https://www.anaconda.com/download/</a:t>
            </a:r>
            <a:r>
              <a:rPr lang="en-US" dirty="0" smtClean="0"/>
              <a:t>) or any Python IDE</a:t>
            </a:r>
          </a:p>
          <a:p>
            <a:endParaRPr lang="en-US" dirty="0"/>
          </a:p>
          <a:p>
            <a:r>
              <a:rPr lang="en-US" dirty="0" smtClean="0"/>
              <a:t>Presentations and Code are uploaded in section (1 or 2)</a:t>
            </a:r>
          </a:p>
          <a:p>
            <a:endParaRPr lang="en-US" dirty="0" smtClean="0"/>
          </a:p>
          <a:p>
            <a:endParaRPr lang="en-US" dirty="0" smtClean="0"/>
          </a:p>
        </p:txBody>
      </p:sp>
      <p:sp>
        <p:nvSpPr>
          <p:cNvPr id="2" name="Title 1"/>
          <p:cNvSpPr>
            <a:spLocks noGrp="1"/>
          </p:cNvSpPr>
          <p:nvPr>
            <p:ph type="title"/>
          </p:nvPr>
        </p:nvSpPr>
        <p:spPr>
          <a:xfrm>
            <a:off x="0" y="0"/>
            <a:ext cx="12192000" cy="748145"/>
          </a:xfrm>
          <a:solidFill>
            <a:schemeClr val="accent1">
              <a:lumMod val="20000"/>
              <a:lumOff val="80000"/>
            </a:schemeClr>
          </a:solidFill>
        </p:spPr>
        <p:txBody>
          <a:bodyPr/>
          <a:lstStyle/>
          <a:p>
            <a:r>
              <a:rPr lang="en-US" dirty="0"/>
              <a:t>Installations </a:t>
            </a:r>
            <a:r>
              <a:rPr lang="en-US" dirty="0" smtClean="0"/>
              <a:t> &amp; Technology</a:t>
            </a:r>
            <a:endParaRPr lang="en-US" dirty="0"/>
          </a:p>
        </p:txBody>
      </p:sp>
      <p:pic>
        <p:nvPicPr>
          <p:cNvPr id="1026" name="Picture 2" descr="https://opencv-python-tutroals.readthedocs.io/en/latest/_static/opencv-logo-white.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477500" y="3128847"/>
            <a:ext cx="1714500" cy="1620398"/>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logo"/>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791450" y="4749245"/>
            <a:ext cx="4400550" cy="848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808634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Data </a:t>
            </a:r>
            <a:r>
              <a:rPr lang="en-US" dirty="0" smtClean="0"/>
              <a:t>Augmentation </a:t>
            </a:r>
            <a:r>
              <a:rPr lang="en-US" sz="3600" dirty="0" smtClean="0">
                <a:solidFill>
                  <a:srgbClr val="FF0000"/>
                </a:solidFill>
              </a:rPr>
              <a:t>cont</a:t>
            </a:r>
            <a:endParaRPr lang="en-US" dirty="0">
              <a:solidFill>
                <a:srgbClr val="FF0000"/>
              </a:solidFill>
            </a:endParaRPr>
          </a:p>
        </p:txBody>
      </p:sp>
      <p:pic>
        <p:nvPicPr>
          <p:cNvPr id="71" name="Picture 70"/>
          <p:cNvPicPr>
            <a:picLocks noChangeAspect="1"/>
          </p:cNvPicPr>
          <p:nvPr/>
        </p:nvPicPr>
        <p:blipFill>
          <a:blip r:embed="rId2"/>
          <a:stretch>
            <a:fillRect/>
          </a:stretch>
        </p:blipFill>
        <p:spPr>
          <a:xfrm>
            <a:off x="0" y="532538"/>
            <a:ext cx="12192000" cy="6325462"/>
          </a:xfrm>
          <a:prstGeom prst="rect">
            <a:avLst/>
          </a:prstGeom>
        </p:spPr>
      </p:pic>
    </p:spTree>
    <p:extLst>
      <p:ext uri="{BB962C8B-B14F-4D97-AF65-F5344CB8AC3E}">
        <p14:creationId xmlns:p14="http://schemas.microsoft.com/office/powerpoint/2010/main" xmlns="" val="17153202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Data </a:t>
            </a:r>
            <a:r>
              <a:rPr lang="en-US" dirty="0" smtClean="0"/>
              <a:t>Augmentation </a:t>
            </a:r>
            <a:r>
              <a:rPr lang="en-US" sz="3600" dirty="0" smtClean="0">
                <a:solidFill>
                  <a:srgbClr val="FF0000"/>
                </a:solidFill>
              </a:rPr>
              <a:t>cont</a:t>
            </a:r>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1" y="595745"/>
            <a:ext cx="12192001" cy="6228125"/>
          </a:xfrm>
          <a:prstGeom prst="rect">
            <a:avLst/>
          </a:prstGeom>
        </p:spPr>
      </p:pic>
    </p:spTree>
    <p:extLst>
      <p:ext uri="{BB962C8B-B14F-4D97-AF65-F5344CB8AC3E}">
        <p14:creationId xmlns:p14="http://schemas.microsoft.com/office/powerpoint/2010/main" xmlns="" val="15775388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2.2 image_opencv_filtering.py</a:t>
            </a:r>
          </a:p>
        </p:txBody>
      </p:sp>
    </p:spTree>
    <p:extLst>
      <p:ext uri="{BB962C8B-B14F-4D97-AF65-F5344CB8AC3E}">
        <p14:creationId xmlns:p14="http://schemas.microsoft.com/office/powerpoint/2010/main" xmlns="" val="8900180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2.3 image_opencv_arithmetic.py</a:t>
            </a:r>
          </a:p>
        </p:txBody>
      </p:sp>
    </p:spTree>
    <p:extLst>
      <p:ext uri="{BB962C8B-B14F-4D97-AF65-F5344CB8AC3E}">
        <p14:creationId xmlns:p14="http://schemas.microsoft.com/office/powerpoint/2010/main" xmlns="" val="17981756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2.4 image_opencv_contours.py</a:t>
            </a:r>
          </a:p>
        </p:txBody>
      </p:sp>
    </p:spTree>
    <p:extLst>
      <p:ext uri="{BB962C8B-B14F-4D97-AF65-F5344CB8AC3E}">
        <p14:creationId xmlns:p14="http://schemas.microsoft.com/office/powerpoint/2010/main" xmlns="" val="2504173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fontScale="92500"/>
          </a:bodyPr>
          <a:lstStyle/>
          <a:p>
            <a:pPr marL="0" indent="0" algn="ctr">
              <a:buNone/>
            </a:pPr>
            <a:r>
              <a:rPr lang="en-US" sz="4400" dirty="0" smtClean="0">
                <a:solidFill>
                  <a:srgbClr val="92D050"/>
                </a:solidFill>
              </a:rPr>
              <a:t>Hands on with </a:t>
            </a:r>
            <a:r>
              <a:rPr lang="en-US" sz="4400" dirty="0">
                <a:solidFill>
                  <a:srgbClr val="92D050"/>
                </a:solidFill>
              </a:rPr>
              <a:t>file 3. image_opencv_face_detection.py</a:t>
            </a:r>
          </a:p>
        </p:txBody>
      </p:sp>
    </p:spTree>
    <p:extLst>
      <p:ext uri="{BB962C8B-B14F-4D97-AF65-F5344CB8AC3E}">
        <p14:creationId xmlns:p14="http://schemas.microsoft.com/office/powerpoint/2010/main" xmlns="" val="3882054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62281" cy="618548"/>
          </a:xfrm>
          <a:solidFill>
            <a:schemeClr val="accent1">
              <a:lumMod val="20000"/>
              <a:lumOff val="80000"/>
            </a:schemeClr>
          </a:solidFill>
        </p:spPr>
        <p:txBody>
          <a:bodyPr>
            <a:normAutofit fontScale="90000"/>
          </a:bodyPr>
          <a:lstStyle/>
          <a:p>
            <a:r>
              <a:rPr lang="en-US" b="1" dirty="0"/>
              <a:t>Understanding </a:t>
            </a:r>
            <a:r>
              <a:rPr lang="en-US" b="1" dirty="0" smtClean="0"/>
              <a:t>Features</a:t>
            </a:r>
            <a:endParaRPr lang="en-US" dirty="0"/>
          </a:p>
        </p:txBody>
      </p:sp>
      <p:sp>
        <p:nvSpPr>
          <p:cNvPr id="3" name="Content Placeholder 2"/>
          <p:cNvSpPr>
            <a:spLocks noGrp="1"/>
          </p:cNvSpPr>
          <p:nvPr>
            <p:ph idx="1"/>
          </p:nvPr>
        </p:nvSpPr>
        <p:spPr>
          <a:xfrm>
            <a:off x="0" y="564760"/>
            <a:ext cx="7315200" cy="6293240"/>
          </a:xfrm>
        </p:spPr>
        <p:txBody>
          <a:bodyPr>
            <a:noAutofit/>
          </a:bodyPr>
          <a:lstStyle/>
          <a:p>
            <a:pPr algn="just"/>
            <a:r>
              <a:rPr lang="en-US" sz="3200" dirty="0" smtClean="0"/>
              <a:t>See all 3 patches - blue patch (on flat area), black patch (on edge) and red patch (on corner) -&gt; C</a:t>
            </a:r>
            <a:r>
              <a:rPr lang="en-US" sz="3200" b="1" dirty="0" smtClean="0"/>
              <a:t>orners </a:t>
            </a:r>
            <a:r>
              <a:rPr lang="en-US" sz="3200" b="1" dirty="0"/>
              <a:t>are considered to be good features in an </a:t>
            </a:r>
            <a:r>
              <a:rPr lang="en-US" sz="3200" b="1" dirty="0" smtClean="0"/>
              <a:t>image</a:t>
            </a:r>
            <a:endParaRPr lang="en-US" sz="3200" dirty="0" smtClean="0"/>
          </a:p>
          <a:p>
            <a:pPr algn="just"/>
            <a:r>
              <a:rPr lang="en-US" sz="3200" dirty="0" smtClean="0"/>
              <a:t>How </a:t>
            </a:r>
            <a:r>
              <a:rPr lang="en-US" sz="3200" dirty="0"/>
              <a:t>do we find the </a:t>
            </a:r>
            <a:r>
              <a:rPr lang="en-US" sz="3200" dirty="0" smtClean="0"/>
              <a:t>corners -&gt;Find </a:t>
            </a:r>
            <a:r>
              <a:rPr lang="en-US" sz="3200" dirty="0"/>
              <a:t>the regions </a:t>
            </a:r>
            <a:r>
              <a:rPr lang="en-US" sz="3200" dirty="0" smtClean="0"/>
              <a:t>which </a:t>
            </a:r>
            <a:r>
              <a:rPr lang="en-US" sz="3200" dirty="0"/>
              <a:t>have maximum variation when moved (by a small amount) in all regions around </a:t>
            </a:r>
            <a:r>
              <a:rPr lang="en-US" sz="3200" dirty="0" smtClean="0"/>
              <a:t>it -&gt; Finding </a:t>
            </a:r>
            <a:r>
              <a:rPr lang="en-US" sz="3200" dirty="0"/>
              <a:t>these image features is called </a:t>
            </a:r>
            <a:r>
              <a:rPr lang="en-US" sz="3200" b="1" dirty="0"/>
              <a:t>Feature Detection</a:t>
            </a:r>
            <a:r>
              <a:rPr lang="en-US" sz="3200" dirty="0" smtClean="0"/>
              <a:t>.</a:t>
            </a:r>
          </a:p>
          <a:p>
            <a:pPr algn="just"/>
            <a:r>
              <a:rPr lang="en-US" sz="3200" dirty="0" smtClean="0"/>
              <a:t>Above will provide pattern -&gt; Model is trained to find similar pattern </a:t>
            </a:r>
            <a:r>
              <a:rPr lang="en-US" sz="3200" dirty="0"/>
              <a:t>in other </a:t>
            </a:r>
            <a:r>
              <a:rPr lang="en-US" sz="3200" dirty="0" smtClean="0"/>
              <a:t>images -&gt; Called </a:t>
            </a:r>
            <a:r>
              <a:rPr lang="en-US" sz="3200" b="1" dirty="0" smtClean="0"/>
              <a:t>Feature Description -&gt; Now model </a:t>
            </a:r>
            <a:r>
              <a:rPr lang="en-US" sz="3200" dirty="0" smtClean="0"/>
              <a:t>can </a:t>
            </a:r>
            <a:r>
              <a:rPr lang="en-US" sz="3200" dirty="0"/>
              <a:t>find same </a:t>
            </a:r>
            <a:r>
              <a:rPr lang="en-US" sz="3200" dirty="0" smtClean="0"/>
              <a:t>features</a:t>
            </a:r>
            <a:endParaRPr lang="en-US" sz="3200" dirty="0"/>
          </a:p>
        </p:txBody>
      </p:sp>
      <p:pic>
        <p:nvPicPr>
          <p:cNvPr id="1026" name="Picture 2" descr="Features"/>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15200" y="685783"/>
            <a:ext cx="4865010" cy="58584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82737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78872"/>
          </a:xfrm>
          <a:solidFill>
            <a:schemeClr val="accent1">
              <a:lumMod val="20000"/>
              <a:lumOff val="80000"/>
            </a:schemeClr>
          </a:solidFill>
        </p:spPr>
        <p:txBody>
          <a:bodyPr>
            <a:normAutofit fontScale="90000"/>
          </a:bodyPr>
          <a:lstStyle/>
          <a:p>
            <a:r>
              <a:rPr lang="en-US" dirty="0" smtClean="0"/>
              <a:t>Few well known techniques</a:t>
            </a:r>
            <a:endParaRPr lang="en-US" dirty="0"/>
          </a:p>
        </p:txBody>
      </p:sp>
      <p:sp>
        <p:nvSpPr>
          <p:cNvPr id="3" name="Content Placeholder 2"/>
          <p:cNvSpPr>
            <a:spLocks noGrp="1"/>
          </p:cNvSpPr>
          <p:nvPr>
            <p:ph idx="1"/>
          </p:nvPr>
        </p:nvSpPr>
        <p:spPr>
          <a:xfrm>
            <a:off x="0" y="676422"/>
            <a:ext cx="12192000" cy="6181578"/>
          </a:xfrm>
        </p:spPr>
        <p:txBody>
          <a:bodyPr>
            <a:noAutofit/>
          </a:bodyPr>
          <a:lstStyle/>
          <a:p>
            <a:r>
              <a:rPr lang="en-US" b="1" dirty="0"/>
              <a:t>Harris Corner Detector</a:t>
            </a:r>
            <a:r>
              <a:rPr lang="en-US" dirty="0"/>
              <a:t> (</a:t>
            </a:r>
            <a:r>
              <a:rPr lang="en-US" sz="2400" dirty="0"/>
              <a:t>Original Paper: </a:t>
            </a:r>
            <a:r>
              <a:rPr lang="en-US" sz="2400" dirty="0">
                <a:hlinkClick r:id="rId2"/>
              </a:rPr>
              <a:t>http://www.bmva.org/bmvc/1988/avc-88-023.pdf</a:t>
            </a:r>
            <a:r>
              <a:rPr lang="en-US" dirty="0"/>
              <a:t>)</a:t>
            </a:r>
          </a:p>
          <a:p>
            <a:pPr lvl="1"/>
            <a:r>
              <a:rPr lang="en-US" sz="2800" dirty="0"/>
              <a:t>2x2 matrix based on partial derivatives of the grayscale image</a:t>
            </a:r>
          </a:p>
          <a:p>
            <a:pPr lvl="1"/>
            <a:r>
              <a:rPr lang="en-US" sz="2800" dirty="0"/>
              <a:t>Analyze the eigenvalues obtained</a:t>
            </a:r>
          </a:p>
          <a:p>
            <a:pPr lvl="1"/>
            <a:r>
              <a:rPr lang="en-US" sz="2800" dirty="0">
                <a:solidFill>
                  <a:srgbClr val="7030A0"/>
                </a:solidFill>
              </a:rPr>
              <a:t>The high value of eigenvalues indicates - corner point</a:t>
            </a:r>
          </a:p>
          <a:p>
            <a:pPr algn="just"/>
            <a:r>
              <a:rPr lang="en-US" b="1" dirty="0" smtClean="0"/>
              <a:t>Harris </a:t>
            </a:r>
            <a:r>
              <a:rPr lang="en-US" b="1" dirty="0"/>
              <a:t>Corner with </a:t>
            </a:r>
            <a:r>
              <a:rPr lang="en-US" b="1" dirty="0" smtClean="0"/>
              <a:t>Subpixel </a:t>
            </a:r>
            <a:r>
              <a:rPr lang="en-US" b="1" dirty="0"/>
              <a:t>Accuracy</a:t>
            </a:r>
            <a:r>
              <a:rPr lang="en-US" dirty="0"/>
              <a:t>: T</a:t>
            </a:r>
            <a:r>
              <a:rPr lang="en-US" dirty="0" smtClean="0"/>
              <a:t>o </a:t>
            </a:r>
            <a:r>
              <a:rPr lang="en-US" dirty="0"/>
              <a:t>find the corners with maximum </a:t>
            </a:r>
            <a:r>
              <a:rPr lang="en-US" dirty="0" smtClean="0"/>
              <a:t>accuracy. It uses </a:t>
            </a:r>
            <a:r>
              <a:rPr lang="en-US" dirty="0"/>
              <a:t>centroids (of bunch of pixels at </a:t>
            </a:r>
            <a:r>
              <a:rPr lang="en-US" dirty="0" smtClean="0"/>
              <a:t>a corner</a:t>
            </a:r>
            <a:r>
              <a:rPr lang="en-US" dirty="0"/>
              <a:t>) to refine them. </a:t>
            </a:r>
            <a:r>
              <a:rPr lang="en-US" sz="2400" dirty="0"/>
              <a:t>Harris corners are marked in red pixels and refined corners are marked in green </a:t>
            </a:r>
            <a:r>
              <a:rPr lang="en-US" sz="2400" dirty="0" smtClean="0"/>
              <a:t>pixels in code</a:t>
            </a:r>
            <a:endParaRPr lang="en-US" dirty="0"/>
          </a:p>
          <a:p>
            <a:pPr algn="just"/>
            <a:r>
              <a:rPr lang="en-US" b="1" dirty="0"/>
              <a:t>ORB</a:t>
            </a:r>
            <a:r>
              <a:rPr lang="en-US" dirty="0"/>
              <a:t> is basically a fusion of FAST </a:t>
            </a:r>
            <a:r>
              <a:rPr lang="en-US" dirty="0" smtClean="0"/>
              <a:t>key point </a:t>
            </a:r>
            <a:r>
              <a:rPr lang="en-US" dirty="0"/>
              <a:t>detector and BRIEF descriptor with many modifications to enhance the performance. First it use FAST to find </a:t>
            </a:r>
            <a:r>
              <a:rPr lang="en-US" dirty="0" smtClean="0"/>
              <a:t>key points, </a:t>
            </a:r>
            <a:r>
              <a:rPr lang="en-US" dirty="0"/>
              <a:t>then apply Harris corner measure to find top N points among </a:t>
            </a:r>
            <a:r>
              <a:rPr lang="en-US" dirty="0" smtClean="0"/>
              <a:t>them. </a:t>
            </a:r>
          </a:p>
          <a:p>
            <a:pPr algn="just"/>
            <a:r>
              <a:rPr lang="en-US" b="1" dirty="0" smtClean="0"/>
              <a:t>ORB </a:t>
            </a:r>
            <a:r>
              <a:rPr lang="en-US" b="1" dirty="0"/>
              <a:t>(Oriented FAST and Rotated BRIEF)</a:t>
            </a:r>
            <a:r>
              <a:rPr lang="en-US" dirty="0"/>
              <a:t>: it is a good alternative to SIFT and SURF in computation cost, matching performance and mainly the patents. </a:t>
            </a:r>
            <a:r>
              <a:rPr lang="en-US" dirty="0">
                <a:solidFill>
                  <a:srgbClr val="7030A0"/>
                </a:solidFill>
              </a:rPr>
              <a:t>Yes, SIFT and SURF are patented and you are supposed to pay them for its use. But ORB is </a:t>
            </a:r>
            <a:r>
              <a:rPr lang="en-US" dirty="0" smtClean="0">
                <a:solidFill>
                  <a:srgbClr val="7030A0"/>
                </a:solidFill>
              </a:rPr>
              <a:t>not </a:t>
            </a:r>
            <a:r>
              <a:rPr lang="en-US" dirty="0" smtClean="0">
                <a:solidFill>
                  <a:srgbClr val="7030A0"/>
                </a:solidFill>
                <a:sym typeface="Wingdings" panose="05000000000000000000" pitchFamily="2" charset="2"/>
              </a:rPr>
              <a:t></a:t>
            </a:r>
            <a:endParaRPr lang="en-US" dirty="0">
              <a:solidFill>
                <a:srgbClr val="7030A0"/>
              </a:solidFill>
            </a:endParaRPr>
          </a:p>
        </p:txBody>
      </p:sp>
    </p:spTree>
    <p:extLst>
      <p:ext uri="{BB962C8B-B14F-4D97-AF65-F5344CB8AC3E}">
        <p14:creationId xmlns:p14="http://schemas.microsoft.com/office/powerpoint/2010/main" xmlns="" val="63146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a:solidFill>
            <a:schemeClr val="accent1">
              <a:lumMod val="20000"/>
              <a:lumOff val="80000"/>
            </a:schemeClr>
          </a:solidFill>
        </p:spPr>
        <p:txBody>
          <a:bodyPr>
            <a:normAutofit fontScale="90000"/>
          </a:bodyPr>
          <a:lstStyle/>
          <a:p>
            <a:r>
              <a:rPr lang="en-US" dirty="0" smtClean="0"/>
              <a:t>Extract features/key points</a:t>
            </a:r>
            <a:endParaRPr lang="en-US" dirty="0"/>
          </a:p>
        </p:txBody>
      </p:sp>
      <p:sp>
        <p:nvSpPr>
          <p:cNvPr id="3" name="Content Placeholder 2"/>
          <p:cNvSpPr>
            <a:spLocks noGrp="1"/>
          </p:cNvSpPr>
          <p:nvPr>
            <p:ph idx="1"/>
          </p:nvPr>
        </p:nvSpPr>
        <p:spPr>
          <a:xfrm>
            <a:off x="0" y="595744"/>
            <a:ext cx="12192000" cy="3172691"/>
          </a:xfrm>
        </p:spPr>
        <p:txBody>
          <a:bodyPr>
            <a:noAutofit/>
          </a:bodyPr>
          <a:lstStyle/>
          <a:p>
            <a:pPr marL="0" indent="0" algn="just">
              <a:buNone/>
            </a:pPr>
            <a:r>
              <a:rPr lang="en-US" sz="4400" dirty="0" smtClean="0"/>
              <a:t>How humans </a:t>
            </a:r>
            <a:r>
              <a:rPr lang="en-US" sz="4400" dirty="0"/>
              <a:t>do it. Our brain is an extremely powerful machine that can do complicated </a:t>
            </a:r>
            <a:r>
              <a:rPr lang="en-US" sz="4400" dirty="0" smtClean="0"/>
              <a:t>things very </a:t>
            </a:r>
            <a:r>
              <a:rPr lang="en-US" sz="4400" dirty="0"/>
              <a:t>quickly. When we look at something, our brain automatically creates a footprint </a:t>
            </a:r>
            <a:r>
              <a:rPr lang="en-US" sz="4400" dirty="0" smtClean="0"/>
              <a:t>based on </a:t>
            </a:r>
            <a:r>
              <a:rPr lang="en-US" sz="4400" dirty="0"/>
              <a:t>the interesting aspects of that image.</a:t>
            </a:r>
          </a:p>
        </p:txBody>
      </p:sp>
      <p:pic>
        <p:nvPicPr>
          <p:cNvPr id="4" name="Picture 3"/>
          <p:cNvPicPr>
            <a:picLocks noChangeAspect="1"/>
          </p:cNvPicPr>
          <p:nvPr/>
        </p:nvPicPr>
        <p:blipFill>
          <a:blip r:embed="rId2"/>
          <a:stretch>
            <a:fillRect/>
          </a:stretch>
        </p:blipFill>
        <p:spPr>
          <a:xfrm>
            <a:off x="355655" y="3768435"/>
            <a:ext cx="2905805" cy="2853605"/>
          </a:xfrm>
          <a:prstGeom prst="rect">
            <a:avLst/>
          </a:prstGeom>
        </p:spPr>
      </p:pic>
      <p:pic>
        <p:nvPicPr>
          <p:cNvPr id="5" name="Picture 4"/>
          <p:cNvPicPr>
            <a:picLocks noChangeAspect="1"/>
          </p:cNvPicPr>
          <p:nvPr/>
        </p:nvPicPr>
        <p:blipFill>
          <a:blip r:embed="rId3"/>
          <a:stretch>
            <a:fillRect/>
          </a:stretch>
        </p:blipFill>
        <p:spPr>
          <a:xfrm>
            <a:off x="4599710" y="3768435"/>
            <a:ext cx="3259714" cy="2732377"/>
          </a:xfrm>
          <a:prstGeom prst="rect">
            <a:avLst/>
          </a:prstGeom>
        </p:spPr>
      </p:pic>
      <p:sp>
        <p:nvSpPr>
          <p:cNvPr id="6" name="Rectangle 5"/>
          <p:cNvSpPr/>
          <p:nvPr/>
        </p:nvSpPr>
        <p:spPr>
          <a:xfrm>
            <a:off x="4482803" y="6492794"/>
            <a:ext cx="3585790" cy="276999"/>
          </a:xfrm>
          <a:prstGeom prst="rect">
            <a:avLst/>
          </a:prstGeom>
        </p:spPr>
        <p:txBody>
          <a:bodyPr wrap="none">
            <a:spAutoFit/>
          </a:bodyPr>
          <a:lstStyle/>
          <a:p>
            <a:r>
              <a:rPr lang="en-US" sz="1200" dirty="0"/>
              <a:t>https://discoveryeye.org/optic-nerve-visual-link-brain/</a:t>
            </a:r>
          </a:p>
        </p:txBody>
      </p:sp>
      <p:sp>
        <p:nvSpPr>
          <p:cNvPr id="7" name="Right Arrow 6"/>
          <p:cNvSpPr/>
          <p:nvPr/>
        </p:nvSpPr>
        <p:spPr>
          <a:xfrm>
            <a:off x="3449782" y="5001491"/>
            <a:ext cx="928254"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976330" y="4461650"/>
            <a:ext cx="3204287" cy="134139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976330" y="3422070"/>
            <a:ext cx="3204287" cy="13413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976330" y="5497766"/>
            <a:ext cx="3204287" cy="134139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434983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Extract features/key </a:t>
            </a:r>
            <a:r>
              <a:rPr lang="en-US" dirty="0" smtClean="0"/>
              <a:t>points: </a:t>
            </a:r>
            <a:r>
              <a:rPr lang="en-US" dirty="0"/>
              <a:t>Blank </a:t>
            </a:r>
            <a:r>
              <a:rPr lang="en-US" dirty="0" smtClean="0"/>
              <a:t>image</a:t>
            </a:r>
            <a:endParaRPr lang="en-US" dirty="0"/>
          </a:p>
        </p:txBody>
      </p:sp>
      <p:pic>
        <p:nvPicPr>
          <p:cNvPr id="1028" name="Picture 4" descr="Image result for world map plain"/>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595745"/>
            <a:ext cx="12192000" cy="59817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4109494" y="6300447"/>
            <a:ext cx="3973011" cy="276999"/>
          </a:xfrm>
          <a:prstGeom prst="rect">
            <a:avLst/>
          </a:prstGeom>
        </p:spPr>
        <p:txBody>
          <a:bodyPr wrap="none">
            <a:spAutoFit/>
          </a:bodyPr>
          <a:lstStyle/>
          <a:p>
            <a:r>
              <a:rPr lang="en-US" sz="1200" dirty="0"/>
              <a:t>http://www.outline-world-map.com/blank-world-maps-solid</a:t>
            </a:r>
          </a:p>
        </p:txBody>
      </p:sp>
    </p:spTree>
    <p:extLst>
      <p:ext uri="{BB962C8B-B14F-4D97-AF65-F5344CB8AC3E}">
        <p14:creationId xmlns:p14="http://schemas.microsoft.com/office/powerpoint/2010/main" xmlns="" val="2734919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a:solidFill>
            <a:schemeClr val="accent1">
              <a:lumMod val="20000"/>
              <a:lumOff val="80000"/>
            </a:schemeClr>
          </a:solidFill>
        </p:spPr>
        <p:txBody>
          <a:bodyPr>
            <a:normAutofit fontScale="90000"/>
          </a:bodyPr>
          <a:lstStyle/>
          <a:p>
            <a:r>
              <a:rPr lang="en-US" dirty="0" smtClean="0"/>
              <a:t>Definition of image processing</a:t>
            </a:r>
            <a:endParaRPr lang="en-US" dirty="0"/>
          </a:p>
        </p:txBody>
      </p:sp>
      <p:sp>
        <p:nvSpPr>
          <p:cNvPr id="3" name="Content Placeholder 2"/>
          <p:cNvSpPr>
            <a:spLocks noGrp="1"/>
          </p:cNvSpPr>
          <p:nvPr>
            <p:ph idx="1"/>
          </p:nvPr>
        </p:nvSpPr>
        <p:spPr>
          <a:xfrm>
            <a:off x="0" y="595744"/>
            <a:ext cx="12192000" cy="955965"/>
          </a:xfrm>
        </p:spPr>
        <p:txBody>
          <a:bodyPr>
            <a:noAutofit/>
          </a:bodyPr>
          <a:lstStyle/>
          <a:p>
            <a:pPr marL="0" indent="0">
              <a:buNone/>
            </a:pPr>
            <a:r>
              <a:rPr lang="en-US" sz="3600" dirty="0" smtClean="0"/>
              <a:t>The </a:t>
            </a:r>
            <a:r>
              <a:rPr lang="en-US" sz="3600" dirty="0"/>
              <a:t>analysis and manipulation of a digitized image, especially in order to improve its quality</a:t>
            </a:r>
            <a:r>
              <a:rPr lang="en-US" sz="3600" dirty="0" smtClean="0"/>
              <a:t>. </a:t>
            </a:r>
            <a:r>
              <a:rPr lang="en-US" sz="2000" i="1" u="sng" dirty="0" smtClean="0"/>
              <a:t>As per Dictionary.com</a:t>
            </a:r>
            <a:endParaRPr lang="en-US" sz="3600" i="1" u="sng"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629971" y="1627362"/>
            <a:ext cx="2982531" cy="27061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29971" y="4544291"/>
            <a:ext cx="6326501" cy="22028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627361"/>
            <a:ext cx="5045672" cy="50089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9196802" y="1476056"/>
            <a:ext cx="2639742" cy="2857500"/>
          </a:xfrm>
          <a:prstGeom prst="rect">
            <a:avLst/>
          </a:prstGeom>
        </p:spPr>
      </p:pic>
    </p:spTree>
    <p:extLst>
      <p:ext uri="{BB962C8B-B14F-4D97-AF65-F5344CB8AC3E}">
        <p14:creationId xmlns:p14="http://schemas.microsoft.com/office/powerpoint/2010/main" xmlns="" val="8439412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Extract features/key </a:t>
            </a:r>
            <a:r>
              <a:rPr lang="en-US" dirty="0" smtClean="0"/>
              <a:t>points: </a:t>
            </a:r>
            <a:r>
              <a:rPr lang="en-US" dirty="0"/>
              <a:t>Color </a:t>
            </a:r>
            <a:r>
              <a:rPr lang="en-US" dirty="0" smtClean="0"/>
              <a:t>image</a:t>
            </a:r>
            <a:endParaRPr lang="en-US" dirty="0"/>
          </a:p>
        </p:txBody>
      </p:sp>
      <p:pic>
        <p:nvPicPr>
          <p:cNvPr id="3" name="Picture 2" descr="world-map-large"/>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962" y="610043"/>
            <a:ext cx="12180038" cy="6247957"/>
          </a:xfrm>
          <a:prstGeom prst="rect">
            <a:avLst/>
          </a:prstGeom>
          <a:noFill/>
          <a:ln>
            <a:noFill/>
          </a:ln>
        </p:spPr>
      </p:pic>
    </p:spTree>
    <p:extLst>
      <p:ext uri="{BB962C8B-B14F-4D97-AF65-F5344CB8AC3E}">
        <p14:creationId xmlns:p14="http://schemas.microsoft.com/office/powerpoint/2010/main" xmlns="" val="35851019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Extract features/key </a:t>
            </a:r>
            <a:r>
              <a:rPr lang="en-US" dirty="0" smtClean="0"/>
              <a:t>points: </a:t>
            </a:r>
            <a:r>
              <a:rPr lang="en-US" dirty="0"/>
              <a:t>What </a:t>
            </a:r>
            <a:r>
              <a:rPr lang="en-US" dirty="0" smtClean="0"/>
              <a:t>do you see?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595745"/>
            <a:ext cx="12192000" cy="6260581"/>
          </a:xfrm>
          <a:prstGeom prst="rect">
            <a:avLst/>
          </a:prstGeom>
        </p:spPr>
      </p:pic>
      <p:sp>
        <p:nvSpPr>
          <p:cNvPr id="5" name="Rectangle 4"/>
          <p:cNvSpPr/>
          <p:nvPr/>
        </p:nvSpPr>
        <p:spPr>
          <a:xfrm>
            <a:off x="10752571" y="595745"/>
            <a:ext cx="902811" cy="369332"/>
          </a:xfrm>
          <a:prstGeom prst="rect">
            <a:avLst/>
          </a:prstGeom>
          <a:solidFill>
            <a:schemeClr val="accent1">
              <a:lumMod val="20000"/>
              <a:lumOff val="80000"/>
            </a:schemeClr>
          </a:solidFill>
        </p:spPr>
        <p:txBody>
          <a:bodyPr wrap="none">
            <a:spAutoFit/>
          </a:bodyPr>
          <a:lstStyle/>
          <a:p>
            <a:r>
              <a:rPr lang="en-US" dirty="0" smtClean="0">
                <a:latin typeface="PalatinoLinotype-Roman"/>
              </a:rPr>
              <a:t>distinct</a:t>
            </a:r>
            <a:endParaRPr lang="en-US" dirty="0"/>
          </a:p>
        </p:txBody>
      </p:sp>
    </p:spTree>
    <p:extLst>
      <p:ext uri="{BB962C8B-B14F-4D97-AF65-F5344CB8AC3E}">
        <p14:creationId xmlns:p14="http://schemas.microsoft.com/office/powerpoint/2010/main" xmlns="" val="1560460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smtClean="0">
                <a:solidFill>
                  <a:srgbClr val="92D050"/>
                </a:solidFill>
              </a:rPr>
              <a:t>Hands on with </a:t>
            </a:r>
            <a:r>
              <a:rPr lang="en-US" sz="4000" dirty="0">
                <a:solidFill>
                  <a:srgbClr val="92D050"/>
                </a:solidFill>
              </a:rPr>
              <a:t>file 4. image_opencv_feature_detection.py</a:t>
            </a:r>
          </a:p>
        </p:txBody>
      </p:sp>
    </p:spTree>
    <p:extLst>
      <p:ext uri="{BB962C8B-B14F-4D97-AF65-F5344CB8AC3E}">
        <p14:creationId xmlns:p14="http://schemas.microsoft.com/office/powerpoint/2010/main" xmlns="" val="28502483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smtClean="0">
                <a:solidFill>
                  <a:srgbClr val="92D050"/>
                </a:solidFill>
              </a:rPr>
              <a:t>Hands on with </a:t>
            </a:r>
            <a:r>
              <a:rPr lang="en-US" sz="4000" dirty="0">
                <a:solidFill>
                  <a:srgbClr val="92D050"/>
                </a:solidFill>
              </a:rPr>
              <a:t>file 5. image_opencv_image_matching.py</a:t>
            </a:r>
          </a:p>
        </p:txBody>
      </p:sp>
    </p:spTree>
    <p:extLst>
      <p:ext uri="{BB962C8B-B14F-4D97-AF65-F5344CB8AC3E}">
        <p14:creationId xmlns:p14="http://schemas.microsoft.com/office/powerpoint/2010/main" xmlns="" val="15795346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37309"/>
          </a:xfrm>
        </p:spPr>
        <p:txBody>
          <a:bodyPr>
            <a:normAutofit fontScale="90000"/>
          </a:bodyPr>
          <a:lstStyle/>
          <a:p>
            <a:r>
              <a:rPr lang="en-US" b="1" dirty="0" err="1"/>
              <a:t>Tensorflow</a:t>
            </a:r>
            <a:r>
              <a:rPr lang="en-US" b="1" dirty="0"/>
              <a:t> Object Detection API </a:t>
            </a:r>
            <a:endParaRPr lang="en-US" dirty="0"/>
          </a:p>
        </p:txBody>
      </p:sp>
      <p:sp>
        <p:nvSpPr>
          <p:cNvPr id="3" name="Content Placeholder 2"/>
          <p:cNvSpPr>
            <a:spLocks noGrp="1"/>
          </p:cNvSpPr>
          <p:nvPr>
            <p:ph idx="1"/>
          </p:nvPr>
        </p:nvSpPr>
        <p:spPr>
          <a:xfrm>
            <a:off x="200890" y="637308"/>
            <a:ext cx="11797145" cy="1260765"/>
          </a:xfrm>
        </p:spPr>
        <p:txBody>
          <a:bodyPr/>
          <a:lstStyle/>
          <a:p>
            <a:pPr marL="0" indent="0">
              <a:buNone/>
            </a:pPr>
            <a:r>
              <a:rPr lang="en-US" dirty="0"/>
              <a:t>he API has been trained on the COCO dataset (Common Objects in Context) (http://cocodataset.org</a:t>
            </a:r>
            <a:r>
              <a:rPr lang="en-US" dirty="0" smtClean="0"/>
              <a:t>/). </a:t>
            </a:r>
            <a:r>
              <a:rPr lang="en-US" dirty="0"/>
              <a:t>This is a dataset of 300k images of 90 most commonly found objects. Examples of objects includes:</a:t>
            </a:r>
          </a:p>
        </p:txBody>
      </p:sp>
      <p:pic>
        <p:nvPicPr>
          <p:cNvPr id="4" name="Picture 3"/>
          <p:cNvPicPr>
            <a:picLocks noChangeAspect="1"/>
          </p:cNvPicPr>
          <p:nvPr/>
        </p:nvPicPr>
        <p:blipFill>
          <a:blip r:embed="rId2"/>
          <a:stretch>
            <a:fillRect/>
          </a:stretch>
        </p:blipFill>
        <p:spPr>
          <a:xfrm>
            <a:off x="1754332" y="2299855"/>
            <a:ext cx="7353300" cy="3609975"/>
          </a:xfrm>
          <a:prstGeom prst="rect">
            <a:avLst/>
          </a:prstGeom>
        </p:spPr>
      </p:pic>
    </p:spTree>
    <p:extLst>
      <p:ext uri="{BB962C8B-B14F-4D97-AF65-F5344CB8AC3E}">
        <p14:creationId xmlns:p14="http://schemas.microsoft.com/office/powerpoint/2010/main" xmlns="" val="747853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957889"/>
            <a:ext cx="12192000" cy="1111539"/>
          </a:xfrm>
        </p:spPr>
        <p:txBody>
          <a:bodyPr>
            <a:normAutofit/>
          </a:bodyPr>
          <a:lstStyle/>
          <a:p>
            <a:pPr marL="0" indent="0" algn="ctr">
              <a:buNone/>
            </a:pPr>
            <a:r>
              <a:rPr lang="en-US" sz="3600" dirty="0" smtClean="0">
                <a:solidFill>
                  <a:srgbClr val="92D050"/>
                </a:solidFill>
              </a:rPr>
              <a:t>Hands on with </a:t>
            </a:r>
            <a:r>
              <a:rPr lang="en-US" sz="3600" dirty="0">
                <a:solidFill>
                  <a:srgbClr val="92D050"/>
                </a:solidFill>
              </a:rPr>
              <a:t>file 6. image_tensorflow_object_detection.py</a:t>
            </a:r>
          </a:p>
        </p:txBody>
      </p:sp>
      <p:sp>
        <p:nvSpPr>
          <p:cNvPr id="4" name="Content Placeholder 2"/>
          <p:cNvSpPr txBox="1">
            <a:spLocks/>
          </p:cNvSpPr>
          <p:nvPr/>
        </p:nvSpPr>
        <p:spPr>
          <a:xfrm>
            <a:off x="0" y="1234887"/>
            <a:ext cx="12192000" cy="1111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smtClean="0">
                <a:solidFill>
                  <a:srgbClr val="92D050"/>
                </a:solidFill>
              </a:rPr>
              <a:t>Install steps are in ‘install.txt’. Please </a:t>
            </a:r>
            <a:r>
              <a:rPr lang="en-US" sz="3600" dirty="0">
                <a:solidFill>
                  <a:srgbClr val="92D050"/>
                </a:solidFill>
              </a:rPr>
              <a:t>see section ‘TensorFlow Object </a:t>
            </a:r>
            <a:r>
              <a:rPr lang="en-US" sz="3600" dirty="0" smtClean="0">
                <a:solidFill>
                  <a:srgbClr val="92D050"/>
                </a:solidFill>
              </a:rPr>
              <a:t>detection’</a:t>
            </a:r>
            <a:endParaRPr lang="en-US" sz="3600" dirty="0">
              <a:solidFill>
                <a:srgbClr val="92D050"/>
              </a:solidFill>
            </a:endParaRPr>
          </a:p>
        </p:txBody>
      </p:sp>
    </p:spTree>
    <p:extLst>
      <p:ext uri="{BB962C8B-B14F-4D97-AF65-F5344CB8AC3E}">
        <p14:creationId xmlns:p14="http://schemas.microsoft.com/office/powerpoint/2010/main" xmlns="" val="4516693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smtClean="0">
                <a:solidFill>
                  <a:srgbClr val="92D050"/>
                </a:solidFill>
              </a:rPr>
              <a:t>Hands on with </a:t>
            </a:r>
            <a:r>
              <a:rPr lang="en-US" sz="4000" dirty="0">
                <a:solidFill>
                  <a:srgbClr val="92D050"/>
                </a:solidFill>
              </a:rPr>
              <a:t>file 7. image_digit_recognition.py</a:t>
            </a:r>
          </a:p>
        </p:txBody>
      </p:sp>
    </p:spTree>
    <p:extLst>
      <p:ext uri="{BB962C8B-B14F-4D97-AF65-F5344CB8AC3E}">
        <p14:creationId xmlns:p14="http://schemas.microsoft.com/office/powerpoint/2010/main" xmlns="" val="10831148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a:solidFill>
                  <a:srgbClr val="92D050"/>
                </a:solidFill>
              </a:rPr>
              <a:t>8. </a:t>
            </a:r>
            <a:r>
              <a:rPr lang="en-US" sz="4000" dirty="0" smtClean="0">
                <a:solidFill>
                  <a:srgbClr val="92D050"/>
                </a:solidFill>
              </a:rPr>
              <a:t>image_opencv_segmentation.py</a:t>
            </a:r>
            <a:endParaRPr lang="en-US" sz="4000" dirty="0">
              <a:solidFill>
                <a:srgbClr val="92D050"/>
              </a:solidFill>
            </a:endParaRPr>
          </a:p>
        </p:txBody>
      </p:sp>
    </p:spTree>
    <p:extLst>
      <p:ext uri="{BB962C8B-B14F-4D97-AF65-F5344CB8AC3E}">
        <p14:creationId xmlns:p14="http://schemas.microsoft.com/office/powerpoint/2010/main" xmlns="" val="36729192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smtClean="0">
                <a:solidFill>
                  <a:srgbClr val="92D050"/>
                </a:solidFill>
              </a:rPr>
              <a:t>Miscellaneous</a:t>
            </a:r>
            <a:endParaRPr lang="en-US" sz="4000" dirty="0">
              <a:solidFill>
                <a:srgbClr val="92D050"/>
              </a:solidFill>
            </a:endParaRPr>
          </a:p>
        </p:txBody>
      </p:sp>
    </p:spTree>
    <p:extLst>
      <p:ext uri="{BB962C8B-B14F-4D97-AF65-F5344CB8AC3E}">
        <p14:creationId xmlns:p14="http://schemas.microsoft.com/office/powerpoint/2010/main" xmlns="" val="15661093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04693"/>
          </a:xfrm>
        </p:spPr>
        <p:txBody>
          <a:bodyPr>
            <a:normAutofit fontScale="90000"/>
          </a:bodyPr>
          <a:lstStyle/>
          <a:p>
            <a:r>
              <a:rPr lang="en-US" dirty="0" smtClean="0"/>
              <a:t>Definitions</a:t>
            </a:r>
            <a:endParaRPr lang="en-US" dirty="0"/>
          </a:p>
        </p:txBody>
      </p:sp>
      <p:sp>
        <p:nvSpPr>
          <p:cNvPr id="3" name="Content Placeholder 2"/>
          <p:cNvSpPr>
            <a:spLocks noGrp="1"/>
          </p:cNvSpPr>
          <p:nvPr>
            <p:ph idx="1"/>
          </p:nvPr>
        </p:nvSpPr>
        <p:spPr>
          <a:xfrm>
            <a:off x="173182" y="604693"/>
            <a:ext cx="11811000" cy="6087052"/>
          </a:xfrm>
        </p:spPr>
        <p:txBody>
          <a:bodyPr>
            <a:normAutofit fontScale="92500" lnSpcReduction="10000"/>
          </a:bodyPr>
          <a:lstStyle/>
          <a:p>
            <a:pPr algn="just"/>
            <a:r>
              <a:rPr lang="en-US" u="sng" dirty="0" smtClean="0"/>
              <a:t>Morphological </a:t>
            </a:r>
            <a:r>
              <a:rPr lang="en-US" u="sng" dirty="0"/>
              <a:t>operations</a:t>
            </a:r>
            <a:r>
              <a:rPr lang="en-US" dirty="0"/>
              <a:t> are the set of operations that process images according to their shapes</a:t>
            </a:r>
            <a:r>
              <a:rPr lang="en-US" dirty="0" smtClean="0"/>
              <a:t>.</a:t>
            </a:r>
            <a:endParaRPr lang="en-US" dirty="0"/>
          </a:p>
          <a:p>
            <a:pPr algn="just"/>
            <a:r>
              <a:rPr lang="en-US" dirty="0" smtClean="0"/>
              <a:t>Erosion</a:t>
            </a:r>
            <a:r>
              <a:rPr lang="en-US" dirty="0"/>
              <a:t>: Erosion is quite a similar process as dilation. But the pixel value computed here is minimum rather than maximum in dilation. The image is replaced under the anchor point with that minimum pixel value</a:t>
            </a:r>
            <a:r>
              <a:rPr lang="en-US" dirty="0" smtClean="0"/>
              <a:t>. With </a:t>
            </a:r>
            <a:r>
              <a:rPr lang="en-US" dirty="0"/>
              <a:t>this procedure, </a:t>
            </a:r>
            <a:r>
              <a:rPr lang="en-US" u="sng" dirty="0"/>
              <a:t>the areas of dark regions grow</a:t>
            </a:r>
            <a:r>
              <a:rPr lang="en-US" dirty="0"/>
              <a:t> in size and bright regions reduce. For example, the size of an object in dark shade or black shade increases, while it decreases in white shade or bright shade</a:t>
            </a:r>
            <a:r>
              <a:rPr lang="en-US" dirty="0" smtClean="0"/>
              <a:t>.</a:t>
            </a:r>
          </a:p>
          <a:p>
            <a:pPr algn="just"/>
            <a:r>
              <a:rPr lang="en-US" dirty="0"/>
              <a:t>Dilation: This procedure follows convolution with some kernel of a specific shape such as a square or a circle. This kernel has an anchor point, which denotes its center. This kernel is overlapped over the picture to compute maximum pixel value. After calculating, the picture is replaced with anchor at the center. With this procedure, the areas of </a:t>
            </a:r>
            <a:r>
              <a:rPr lang="en-US" u="sng" dirty="0"/>
              <a:t>bright regions grow </a:t>
            </a:r>
            <a:r>
              <a:rPr lang="en-US" dirty="0"/>
              <a:t>in size and hence the image size increases</a:t>
            </a:r>
            <a:r>
              <a:rPr lang="en-US" dirty="0" smtClean="0"/>
              <a:t>.</a:t>
            </a:r>
          </a:p>
          <a:p>
            <a:pPr algn="just"/>
            <a:r>
              <a:rPr lang="en-US" dirty="0"/>
              <a:t>HOG is a feature extraction technique. That means HOG is a compressed &amp; encoded version of your image.</a:t>
            </a:r>
          </a:p>
          <a:p>
            <a:pPr marL="0" indent="0" algn="just">
              <a:buNone/>
            </a:pPr>
            <a:r>
              <a:rPr lang="en-US" dirty="0">
                <a:hlinkClick r:id="rId2"/>
              </a:rPr>
              <a:t>https://</a:t>
            </a:r>
            <a:r>
              <a:rPr lang="en-US" dirty="0" smtClean="0">
                <a:hlinkClick r:id="rId2"/>
              </a:rPr>
              <a:t>www.quora.com/What-are-HOG-features-in-computer-vision-in-laymans-terms</a:t>
            </a:r>
            <a:endParaRPr lang="en-US" dirty="0"/>
          </a:p>
          <a:p>
            <a:pPr algn="just"/>
            <a:endParaRPr lang="en-US" dirty="0" smtClean="0"/>
          </a:p>
          <a:p>
            <a:pPr algn="just"/>
            <a:endParaRPr lang="en-US" dirty="0" smtClean="0"/>
          </a:p>
          <a:p>
            <a:pPr algn="just"/>
            <a:endParaRPr lang="en-US" dirty="0"/>
          </a:p>
        </p:txBody>
      </p:sp>
    </p:spTree>
    <p:extLst>
      <p:ext uri="{BB962C8B-B14F-4D97-AF65-F5344CB8AC3E}">
        <p14:creationId xmlns:p14="http://schemas.microsoft.com/office/powerpoint/2010/main" xmlns="" val="1074420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smtClean="0"/>
              <a:t>Definition of </a:t>
            </a:r>
            <a:r>
              <a:rPr lang="en-US" dirty="0" smtClean="0"/>
              <a:t>Computer vision</a:t>
            </a:r>
            <a:endParaRPr lang="en-US" dirty="0"/>
          </a:p>
        </p:txBody>
      </p:sp>
      <p:pic>
        <p:nvPicPr>
          <p:cNvPr id="5" name="Picture 4" descr="Image result for world map plain"/>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648692"/>
            <a:ext cx="4211781" cy="318654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descr="world-map-large"/>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99564" y="1468581"/>
            <a:ext cx="5070764" cy="3186546"/>
          </a:xfrm>
          <a:prstGeom prst="rect">
            <a:avLst/>
          </a:prstGeom>
          <a:noFill/>
          <a:ln>
            <a:noFill/>
          </a:ln>
        </p:spPr>
      </p:pic>
      <p:sp>
        <p:nvSpPr>
          <p:cNvPr id="7" name="Right Arrow 6"/>
          <p:cNvSpPr/>
          <p:nvPr/>
        </p:nvSpPr>
        <p:spPr>
          <a:xfrm>
            <a:off x="4475018" y="2632364"/>
            <a:ext cx="2161309" cy="858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Process</a:t>
            </a:r>
            <a:endParaRPr lang="en-US" sz="4400" b="1" dirty="0"/>
          </a:p>
        </p:txBody>
      </p:sp>
      <p:sp>
        <p:nvSpPr>
          <p:cNvPr id="8" name="Rectangle 7"/>
          <p:cNvSpPr/>
          <p:nvPr/>
        </p:nvSpPr>
        <p:spPr>
          <a:xfrm>
            <a:off x="166254" y="5149521"/>
            <a:ext cx="11804073" cy="1569660"/>
          </a:xfrm>
          <a:prstGeom prst="rect">
            <a:avLst/>
          </a:prstGeom>
        </p:spPr>
        <p:txBody>
          <a:bodyPr wrap="square">
            <a:spAutoFit/>
          </a:bodyPr>
          <a:lstStyle/>
          <a:p>
            <a:pPr algn="just"/>
            <a:r>
              <a:rPr lang="en-US" sz="2400" i="1" dirty="0">
                <a:solidFill>
                  <a:srgbClr val="00B0F0"/>
                </a:solidFill>
              </a:rPr>
              <a:t>https://en.wikipedia.org/wiki/Computer_vision</a:t>
            </a:r>
          </a:p>
          <a:p>
            <a:pPr algn="just"/>
            <a:r>
              <a:rPr lang="en-US" sz="2400" dirty="0" smtClean="0"/>
              <a:t>Computer </a:t>
            </a:r>
            <a:r>
              <a:rPr lang="en-US" sz="2400" dirty="0"/>
              <a:t>vision is an interdisciplinary scientific field that deals with how computers can be made to gain high-level understanding from digital images or videos. From the perspective of engineering, it seeks to automate tasks that the human visual system can do</a:t>
            </a:r>
            <a:r>
              <a:rPr lang="en-US" sz="2400" dirty="0" smtClean="0"/>
              <a:t>.</a:t>
            </a:r>
            <a:endParaRPr lang="en-US" sz="2400" dirty="0"/>
          </a:p>
        </p:txBody>
      </p:sp>
      <p:pic>
        <p:nvPicPr>
          <p:cNvPr id="1026" name="Picture 2" descr="Image result for eye cartoon drawi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63656" y="538145"/>
            <a:ext cx="8096250" cy="1110548"/>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6146235" y="6562225"/>
            <a:ext cx="6028573" cy="307777"/>
          </a:xfrm>
          <a:prstGeom prst="rect">
            <a:avLst/>
          </a:prstGeom>
        </p:spPr>
        <p:txBody>
          <a:bodyPr wrap="none">
            <a:spAutoFit/>
          </a:bodyPr>
          <a:lstStyle/>
          <a:p>
            <a:r>
              <a:rPr lang="en-US" sz="1400" dirty="0" smtClean="0"/>
              <a:t>Eye image source: https</a:t>
            </a:r>
            <a:r>
              <a:rPr lang="en-US" sz="1400" dirty="0"/>
              <a:t>://ogloszenia-belgia.info/how-to-draw-eyes-sketch/7562</a:t>
            </a:r>
          </a:p>
        </p:txBody>
      </p:sp>
    </p:spTree>
    <p:extLst>
      <p:ext uri="{BB962C8B-B14F-4D97-AF65-F5344CB8AC3E}">
        <p14:creationId xmlns:p14="http://schemas.microsoft.com/office/powerpoint/2010/main" xmlns="" val="20081825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smtClean="0"/>
              <a:t>Definitions </a:t>
            </a:r>
            <a:r>
              <a:rPr lang="en-US" u="sng" dirty="0" smtClean="0">
                <a:solidFill>
                  <a:srgbClr val="FF0000"/>
                </a:solidFill>
              </a:rPr>
              <a:t>cont</a:t>
            </a:r>
            <a:endParaRPr lang="en-US" u="sng" dirty="0">
              <a:solidFill>
                <a:srgbClr val="FF0000"/>
              </a:solidFill>
            </a:endParaRPr>
          </a:p>
        </p:txBody>
      </p:sp>
      <p:sp>
        <p:nvSpPr>
          <p:cNvPr id="3" name="Content Placeholder 2"/>
          <p:cNvSpPr>
            <a:spLocks noGrp="1"/>
          </p:cNvSpPr>
          <p:nvPr>
            <p:ph idx="1"/>
          </p:nvPr>
        </p:nvSpPr>
        <p:spPr>
          <a:xfrm>
            <a:off x="0" y="595744"/>
            <a:ext cx="12192000" cy="6262255"/>
          </a:xfrm>
        </p:spPr>
        <p:txBody>
          <a:bodyPr/>
          <a:lstStyle/>
          <a:p>
            <a:pPr algn="just"/>
            <a:r>
              <a:rPr lang="en-US" dirty="0" smtClean="0"/>
              <a:t>Contours: it is </a:t>
            </a:r>
            <a:r>
              <a:rPr lang="en-US" dirty="0"/>
              <a:t>set </a:t>
            </a:r>
            <a:r>
              <a:rPr lang="en-US" dirty="0" smtClean="0"/>
              <a:t>of boundaries </a:t>
            </a:r>
            <a:r>
              <a:rPr lang="en-US" dirty="0"/>
              <a:t>of all the shapes that are found in the image. Contour analysis is a very useful tool in the field of computer vision. We deal with a lot </a:t>
            </a:r>
            <a:r>
              <a:rPr lang="en-US" dirty="0" smtClean="0"/>
              <a:t>of shapes </a:t>
            </a:r>
            <a:r>
              <a:rPr lang="en-US" dirty="0"/>
              <a:t>in the real world, and contour analysis helps in analyzing those shapes </a:t>
            </a:r>
            <a:r>
              <a:rPr lang="en-US" dirty="0" smtClean="0"/>
              <a:t>using various </a:t>
            </a:r>
            <a:r>
              <a:rPr lang="en-US" dirty="0"/>
              <a:t>algorithms</a:t>
            </a:r>
            <a:r>
              <a:rPr lang="en-US" dirty="0" smtClean="0"/>
              <a:t>.</a:t>
            </a:r>
          </a:p>
          <a:p>
            <a:pPr algn="just"/>
            <a:r>
              <a:rPr lang="en-US" dirty="0"/>
              <a:t>Convex </a:t>
            </a:r>
            <a:r>
              <a:rPr lang="en-US" sz="1800" dirty="0"/>
              <a:t>(curves which are always bulged </a:t>
            </a:r>
            <a:r>
              <a:rPr lang="en-US" sz="1800" dirty="0" smtClean="0"/>
              <a:t>out or </a:t>
            </a:r>
            <a:r>
              <a:rPr lang="en-US" sz="1800" dirty="0"/>
              <a:t>at-least flat)</a:t>
            </a:r>
            <a:r>
              <a:rPr lang="en-US" dirty="0"/>
              <a:t> shapes </a:t>
            </a:r>
            <a:r>
              <a:rPr lang="en-US" sz="1600" dirty="0" smtClean="0"/>
              <a:t>(also known as Closed shapes)</a:t>
            </a:r>
            <a:r>
              <a:rPr lang="en-US" dirty="0" smtClean="0"/>
              <a:t> : For any </a:t>
            </a:r>
            <a:r>
              <a:rPr lang="en-US" dirty="0"/>
              <a:t>two points within </a:t>
            </a:r>
            <a:r>
              <a:rPr lang="en-US" dirty="0" smtClean="0"/>
              <a:t>shapes </a:t>
            </a:r>
            <a:r>
              <a:rPr lang="en-US" dirty="0"/>
              <a:t>and draw a line </a:t>
            </a:r>
            <a:r>
              <a:rPr lang="en-US" dirty="0" smtClean="0"/>
              <a:t>between them</a:t>
            </a:r>
            <a:r>
              <a:rPr lang="en-US" dirty="0"/>
              <a:t>, and that line will always lie within that shape</a:t>
            </a:r>
            <a:r>
              <a:rPr lang="en-US" dirty="0" smtClean="0"/>
              <a:t>.</a:t>
            </a:r>
            <a:endParaRPr lang="en-US" dirty="0"/>
          </a:p>
          <a:p>
            <a:pPr algn="just"/>
            <a:endParaRPr lang="en-US" dirty="0" smtClean="0"/>
          </a:p>
          <a:p>
            <a:pPr algn="just"/>
            <a:r>
              <a:rPr lang="en-US" dirty="0" smtClean="0"/>
              <a:t>Convex hull:</a:t>
            </a:r>
          </a:p>
          <a:p>
            <a:pPr algn="just"/>
            <a:endParaRPr lang="en-US" dirty="0" smtClean="0"/>
          </a:p>
          <a:p>
            <a:pPr algn="just"/>
            <a:r>
              <a:rPr lang="en-US" dirty="0" smtClean="0"/>
              <a:t>Solidity factor: It is the </a:t>
            </a:r>
            <a:r>
              <a:rPr lang="en-US" dirty="0"/>
              <a:t>ratio of the area of </a:t>
            </a:r>
            <a:r>
              <a:rPr lang="en-US" dirty="0" smtClean="0"/>
              <a:t>shape </a:t>
            </a:r>
            <a:r>
              <a:rPr lang="en-US" dirty="0"/>
              <a:t>to the area of </a:t>
            </a:r>
            <a:r>
              <a:rPr lang="en-US" dirty="0" smtClean="0"/>
              <a:t>the convex hull. </a:t>
            </a:r>
            <a:r>
              <a:rPr lang="en-US" dirty="0"/>
              <a:t>This metric will have a lower value for the </a:t>
            </a:r>
            <a:r>
              <a:rPr lang="en-US" u="sng" dirty="0" smtClean="0">
                <a:solidFill>
                  <a:srgbClr val="FF0000"/>
                </a:solidFill>
              </a:rPr>
              <a:t>irregular</a:t>
            </a:r>
            <a:r>
              <a:rPr lang="en-US" dirty="0" smtClean="0"/>
              <a:t> shapes </a:t>
            </a:r>
            <a:r>
              <a:rPr lang="en-US" dirty="0"/>
              <a:t>because of the empty area that will be left </a:t>
            </a:r>
            <a:r>
              <a:rPr lang="en-US" dirty="0" smtClean="0"/>
              <a:t>out.</a:t>
            </a:r>
          </a:p>
          <a:p>
            <a:pPr algn="just"/>
            <a:r>
              <a:rPr lang="en-US" dirty="0"/>
              <a:t>Convexity defect: Any deviation of the object from convex hull</a:t>
            </a:r>
            <a:endParaRPr lang="en-US" dirty="0" smtClean="0"/>
          </a:p>
          <a:p>
            <a:pPr algn="just"/>
            <a:endParaRPr lang="en-US" dirty="0"/>
          </a:p>
        </p:txBody>
      </p:sp>
      <p:pic>
        <p:nvPicPr>
          <p:cNvPr id="5" name="Picture 4"/>
          <p:cNvPicPr>
            <a:picLocks noChangeAspect="1"/>
          </p:cNvPicPr>
          <p:nvPr/>
        </p:nvPicPr>
        <p:blipFill>
          <a:blip r:embed="rId2"/>
          <a:stretch>
            <a:fillRect/>
          </a:stretch>
        </p:blipFill>
        <p:spPr>
          <a:xfrm rot="5400000">
            <a:off x="5101884" y="2574939"/>
            <a:ext cx="1634222" cy="3152775"/>
          </a:xfrm>
          <a:prstGeom prst="rect">
            <a:avLst/>
          </a:prstGeom>
        </p:spPr>
      </p:pic>
    </p:spTree>
    <p:extLst>
      <p:ext uri="{BB962C8B-B14F-4D97-AF65-F5344CB8AC3E}">
        <p14:creationId xmlns:p14="http://schemas.microsoft.com/office/powerpoint/2010/main" xmlns="" val="17791454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lstStyle/>
          <a:p>
            <a:r>
              <a:rPr lang="en-US" dirty="0" smtClean="0"/>
              <a:t>Start with image and then move to Video</a:t>
            </a:r>
          </a:p>
          <a:p>
            <a:r>
              <a:rPr lang="en-US" dirty="0" smtClean="0"/>
              <a:t>To speed up video – process 1 frame per 29 frames (say 1sec)</a:t>
            </a:r>
          </a:p>
          <a:p>
            <a:r>
              <a:rPr lang="en-US" dirty="0" smtClean="0"/>
              <a:t>Infrastructure – as high as possible</a:t>
            </a:r>
          </a:p>
          <a:p>
            <a:endParaRPr lang="en-US" dirty="0"/>
          </a:p>
        </p:txBody>
      </p:sp>
    </p:spTree>
    <p:extLst>
      <p:ext uri="{BB962C8B-B14F-4D97-AF65-F5344CB8AC3E}">
        <p14:creationId xmlns:p14="http://schemas.microsoft.com/office/powerpoint/2010/main" xmlns="" val="14397414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00748"/>
            <a:ext cx="12192000" cy="595745"/>
          </a:xfrm>
        </p:spPr>
        <p:txBody>
          <a:bodyPr>
            <a:noAutofit/>
          </a:bodyPr>
          <a:lstStyle/>
          <a:p>
            <a:pPr algn="ctr"/>
            <a:r>
              <a:rPr lang="en-US" sz="8800" dirty="0" smtClean="0"/>
              <a:t>Do you know Everything?</a:t>
            </a:r>
            <a:endParaRPr lang="en-US" sz="8800" dirty="0"/>
          </a:p>
        </p:txBody>
      </p:sp>
    </p:spTree>
    <p:extLst>
      <p:ext uri="{BB962C8B-B14F-4D97-AF65-F5344CB8AC3E}">
        <p14:creationId xmlns:p14="http://schemas.microsoft.com/office/powerpoint/2010/main" xmlns="" val="12426185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Seam </a:t>
            </a:r>
            <a:r>
              <a:rPr lang="en-US" dirty="0" smtClean="0"/>
              <a:t>carving</a:t>
            </a:r>
            <a:endParaRPr lang="en-US" dirty="0"/>
          </a:p>
        </p:txBody>
      </p:sp>
      <p:sp>
        <p:nvSpPr>
          <p:cNvPr id="3" name="Content Placeholder 2"/>
          <p:cNvSpPr>
            <a:spLocks noGrp="1"/>
          </p:cNvSpPr>
          <p:nvPr>
            <p:ph idx="1"/>
          </p:nvPr>
        </p:nvSpPr>
        <p:spPr>
          <a:xfrm>
            <a:off x="0" y="595744"/>
            <a:ext cx="12192000" cy="6262255"/>
          </a:xfrm>
        </p:spPr>
        <p:txBody>
          <a:bodyPr/>
          <a:lstStyle/>
          <a:p>
            <a:r>
              <a:rPr lang="en-US" dirty="0">
                <a:hlinkClick r:id="rId2"/>
              </a:rPr>
              <a:t>https://</a:t>
            </a:r>
            <a:r>
              <a:rPr lang="en-US" dirty="0" smtClean="0">
                <a:hlinkClick r:id="rId2"/>
              </a:rPr>
              <a:t>en.wikipedia.org/wiki/Seam_carving</a:t>
            </a:r>
            <a:endParaRPr lang="en-US" dirty="0" smtClean="0"/>
          </a:p>
          <a:p>
            <a:r>
              <a:rPr lang="en-US" dirty="0" smtClean="0"/>
              <a:t>Paper: </a:t>
            </a:r>
            <a:r>
              <a:rPr lang="en-US" dirty="0">
                <a:hlinkClick r:id="rId3"/>
              </a:rPr>
              <a:t>http://</a:t>
            </a:r>
            <a:r>
              <a:rPr lang="en-US" dirty="0" smtClean="0">
                <a:hlinkClick r:id="rId3"/>
              </a:rPr>
              <a:t>dl.acm.org/citation.cfm?id=1276390</a:t>
            </a:r>
            <a:endParaRPr lang="en-US" dirty="0" smtClean="0"/>
          </a:p>
          <a:p>
            <a:endParaRPr lang="en-US" dirty="0"/>
          </a:p>
        </p:txBody>
      </p:sp>
      <p:sp>
        <p:nvSpPr>
          <p:cNvPr id="4" name="Right Arrow 3"/>
          <p:cNvSpPr/>
          <p:nvPr/>
        </p:nvSpPr>
        <p:spPr>
          <a:xfrm>
            <a:off x="5294671" y="4572000"/>
            <a:ext cx="1238864" cy="693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744474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81644"/>
          </a:xfrm>
          <a:solidFill>
            <a:schemeClr val="accent1">
              <a:lumMod val="20000"/>
              <a:lumOff val="80000"/>
            </a:schemeClr>
          </a:solidFill>
        </p:spPr>
        <p:txBody>
          <a:bodyPr>
            <a:normAutofit fontScale="90000"/>
          </a:bodyPr>
          <a:lstStyle/>
          <a:p>
            <a:r>
              <a:rPr lang="en-US" dirty="0" smtClean="0"/>
              <a:t>References</a:t>
            </a:r>
            <a:endParaRPr lang="en-US" dirty="0"/>
          </a:p>
        </p:txBody>
      </p:sp>
      <p:sp>
        <p:nvSpPr>
          <p:cNvPr id="3" name="Content Placeholder 2"/>
          <p:cNvSpPr>
            <a:spLocks noGrp="1"/>
          </p:cNvSpPr>
          <p:nvPr>
            <p:ph idx="1"/>
          </p:nvPr>
        </p:nvSpPr>
        <p:spPr>
          <a:xfrm>
            <a:off x="0" y="681644"/>
            <a:ext cx="12192000" cy="6176355"/>
          </a:xfrm>
        </p:spPr>
        <p:txBody>
          <a:bodyPr>
            <a:normAutofit fontScale="47500" lnSpcReduction="20000"/>
          </a:bodyPr>
          <a:lstStyle/>
          <a:p>
            <a:r>
              <a:rPr lang="en-US" dirty="0"/>
              <a:t>https://opencv-python-tutroals.readthedocs.io/en/latest/py_tutorials/py_setup/py_intro/py_intro.html#introhttps://realpython.com/tutorials/computer-vision/</a:t>
            </a:r>
          </a:p>
          <a:p>
            <a:r>
              <a:rPr lang="en-US" dirty="0"/>
              <a:t>https://www.pyimagesearch.com/</a:t>
            </a:r>
          </a:p>
          <a:p>
            <a:r>
              <a:rPr lang="en-US" dirty="0"/>
              <a:t>https://pythonspot.com/vision/</a:t>
            </a:r>
          </a:p>
          <a:p>
            <a:r>
              <a:rPr lang="en-US" dirty="0"/>
              <a:t>https://courses.learnopencv.com/p/opencv-for-beginners</a:t>
            </a:r>
          </a:p>
          <a:p>
            <a:r>
              <a:rPr lang="en-US" dirty="0"/>
              <a:t>https://www.tensorflow.org/api_guides/python/image</a:t>
            </a:r>
          </a:p>
          <a:p>
            <a:r>
              <a:rPr lang="en-US" dirty="0"/>
              <a:t>https://docs.opencv.org/3.4.5/d3/d05/tutorial_py_table_of_contents_contours.html</a:t>
            </a:r>
          </a:p>
          <a:p>
            <a:r>
              <a:rPr lang="en-US" dirty="0"/>
              <a:t>https://en.wikipedia.org/wiki/Image_moment</a:t>
            </a:r>
          </a:p>
          <a:p>
            <a:r>
              <a:rPr lang="en-US" dirty="0"/>
              <a:t>https://en.wikipedia.org/wiki/Histogram_equalization</a:t>
            </a:r>
          </a:p>
          <a:p>
            <a:r>
              <a:rPr lang="en-US" dirty="0"/>
              <a:t>OpenCV 3.x with Python By Example by Gabriel </a:t>
            </a:r>
            <a:r>
              <a:rPr lang="en-US" dirty="0" err="1"/>
              <a:t>Garrido</a:t>
            </a:r>
            <a:r>
              <a:rPr lang="en-US" dirty="0"/>
              <a:t> and </a:t>
            </a:r>
            <a:r>
              <a:rPr lang="en-US" dirty="0" err="1"/>
              <a:t>Prateek</a:t>
            </a:r>
            <a:r>
              <a:rPr lang="en-US" dirty="0"/>
              <a:t> Joshi</a:t>
            </a:r>
          </a:p>
          <a:p>
            <a:r>
              <a:rPr lang="en-US" dirty="0"/>
              <a:t>https://docs.opencv.org/3.4.5/d0/d86/tutorial_py_image_arithmetics.html</a:t>
            </a:r>
          </a:p>
          <a:p>
            <a:r>
              <a:rPr lang="en-US" dirty="0"/>
              <a:t>https://pythonprogramming.net/image-arithmetics-logic-python-opencv-tutorial/</a:t>
            </a:r>
          </a:p>
          <a:p>
            <a:r>
              <a:rPr lang="en-US" dirty="0"/>
              <a:t>HSV color range: http://answers.opencv.org/question/100647/how-to-remove-green-color-ie-to-set-it-to-0-in-an-image/</a:t>
            </a:r>
          </a:p>
          <a:p>
            <a:r>
              <a:rPr lang="en-US" dirty="0"/>
              <a:t>https://stackoverflow.com/questions/10948589/choosing-the-correct-upper-and-lower-hsv-boundaries-for-color-detection-withcv</a:t>
            </a:r>
          </a:p>
          <a:p>
            <a:r>
              <a:rPr lang="en-US" smtClean="0"/>
              <a:t>https</a:t>
            </a:r>
            <a:r>
              <a:rPr lang="en-US" dirty="0"/>
              <a:t>://pythonprogramming.net/grabcut-foreground-extraction-python-opencv-tutorial/</a:t>
            </a:r>
          </a:p>
          <a:p>
            <a:r>
              <a:rPr lang="en-US" dirty="0"/>
              <a:t>http://www.ritsumei.ac.jp/~akitaoka/index-e.html</a:t>
            </a:r>
          </a:p>
          <a:p>
            <a:r>
              <a:rPr lang="en-US" dirty="0">
                <a:hlinkClick r:id="rId2"/>
              </a:rPr>
              <a:t>https://</a:t>
            </a:r>
            <a:r>
              <a:rPr lang="en-US" dirty="0" smtClean="0">
                <a:hlinkClick r:id="rId2"/>
              </a:rPr>
              <a:t>tensorflow-object-detection-api-tutorial.readthedocs.io/en/latest/index.html</a:t>
            </a:r>
            <a:endParaRPr lang="en-US" dirty="0" smtClean="0"/>
          </a:p>
          <a:p>
            <a:r>
              <a:rPr lang="en-US" dirty="0">
                <a:hlinkClick r:id="rId3"/>
              </a:rPr>
              <a:t>https://www.pyimagesearch.com/2014/09/15/python-compare-two-images</a:t>
            </a:r>
            <a:r>
              <a:rPr lang="en-US" dirty="0" smtClean="0">
                <a:hlinkClick r:id="rId3"/>
              </a:rPr>
              <a:t>/</a:t>
            </a:r>
            <a:endParaRPr lang="en-US" dirty="0" smtClean="0"/>
          </a:p>
          <a:p>
            <a:r>
              <a:rPr lang="en-US" dirty="0">
                <a:hlinkClick r:id="rId4"/>
              </a:rPr>
              <a:t>http://</a:t>
            </a:r>
            <a:r>
              <a:rPr lang="en-US" dirty="0" smtClean="0">
                <a:hlinkClick r:id="rId4"/>
              </a:rPr>
              <a:t>scikit-image.org/docs/dev/auto_examples/features_detection/plot_blob.html#sphx-glr-auto-examples-features-detection-plot-blob-py</a:t>
            </a:r>
            <a:endParaRPr lang="en-US" dirty="0" smtClean="0"/>
          </a:p>
          <a:p>
            <a:r>
              <a:rPr lang="en-US" dirty="0">
                <a:hlinkClick r:id="rId5"/>
              </a:rPr>
              <a:t>http://</a:t>
            </a:r>
            <a:r>
              <a:rPr lang="en-US" dirty="0" smtClean="0">
                <a:hlinkClick r:id="rId5"/>
              </a:rPr>
              <a:t>scikit-image.org/docs/dev/auto_examples/segmentation/plot_chan_vese.html#sphx-glr-auto-examples-segmentation-plot-chan-vese-py</a:t>
            </a:r>
            <a:endParaRPr lang="en-US" dirty="0" smtClean="0"/>
          </a:p>
          <a:p>
            <a:r>
              <a:rPr lang="en-US" dirty="0">
                <a:hlinkClick r:id="rId6"/>
              </a:rPr>
              <a:t>http://scikit-image.org/docs/dev/auto_examples</a:t>
            </a:r>
            <a:r>
              <a:rPr lang="en-US" dirty="0" smtClean="0">
                <a:hlinkClick r:id="rId6"/>
              </a:rPr>
              <a:t>/</a:t>
            </a:r>
            <a:endParaRPr lang="en-US" dirty="0" smtClean="0"/>
          </a:p>
          <a:p>
            <a:r>
              <a:rPr lang="en-US" dirty="0">
                <a:hlinkClick r:id="rId7"/>
              </a:rPr>
              <a:t>https://github.com/scikit-image/skimage-tutorials/tree/master</a:t>
            </a:r>
            <a:r>
              <a:rPr lang="en-US" dirty="0" smtClean="0">
                <a:hlinkClick r:id="rId7"/>
              </a:rPr>
              <a:t>/</a:t>
            </a:r>
            <a:endParaRPr lang="en-US" dirty="0" smtClean="0"/>
          </a:p>
          <a:p>
            <a:r>
              <a:rPr lang="en-US" dirty="0"/>
              <a:t>https://www.pyimagesearch.com/pyimagesearch-gurus/</a:t>
            </a:r>
          </a:p>
          <a:p>
            <a:endParaRPr lang="en-US" dirty="0"/>
          </a:p>
        </p:txBody>
      </p:sp>
    </p:spTree>
    <p:extLst>
      <p:ext uri="{BB962C8B-B14F-4D97-AF65-F5344CB8AC3E}">
        <p14:creationId xmlns:p14="http://schemas.microsoft.com/office/powerpoint/2010/main" xmlns="" val="30490731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38978"/>
          </a:xfrm>
        </p:spPr>
        <p:txBody>
          <a:bodyPr>
            <a:normAutofit fontScale="90000"/>
          </a:bodyPr>
          <a:lstStyle/>
          <a:p>
            <a:r>
              <a:rPr lang="en-US" dirty="0"/>
              <a:t>References</a:t>
            </a:r>
          </a:p>
        </p:txBody>
      </p:sp>
      <p:sp>
        <p:nvSpPr>
          <p:cNvPr id="3" name="Content Placeholder 2"/>
          <p:cNvSpPr>
            <a:spLocks noGrp="1"/>
          </p:cNvSpPr>
          <p:nvPr>
            <p:ph idx="1"/>
          </p:nvPr>
        </p:nvSpPr>
        <p:spPr>
          <a:xfrm>
            <a:off x="0" y="638978"/>
            <a:ext cx="12192000" cy="6219021"/>
          </a:xfrm>
        </p:spPr>
        <p:txBody>
          <a:bodyPr>
            <a:normAutofit/>
          </a:bodyPr>
          <a:lstStyle/>
          <a:p>
            <a:r>
              <a:rPr lang="en-US" dirty="0">
                <a:solidFill>
                  <a:srgbClr val="00B050"/>
                </a:solidFill>
              </a:rPr>
              <a:t>Using TensorFlow: https://tensorflow-object-detection-api-tutorial.readthedocs.io/en/latest/index.html</a:t>
            </a:r>
            <a:endParaRPr lang="en-US" dirty="0" smtClean="0">
              <a:solidFill>
                <a:srgbClr val="00B050"/>
              </a:solidFill>
            </a:endParaRPr>
          </a:p>
          <a:p>
            <a:r>
              <a:rPr lang="en-US" dirty="0" smtClean="0"/>
              <a:t>#</a:t>
            </a:r>
            <a:r>
              <a:rPr lang="en-US" dirty="0"/>
              <a:t>Using </a:t>
            </a:r>
            <a:r>
              <a:rPr lang="en-US" dirty="0" err="1"/>
              <a:t>retinanet</a:t>
            </a:r>
            <a:r>
              <a:rPr lang="en-US" dirty="0"/>
              <a:t> -&gt; https://www.analyticsvidhya.com/blog/2018/06/understanding-building-object-detection-model-python/?utm_source=feedburner&amp;utm_medium=email&amp;utm_campaign=Feed%3A+AnalyticsVidhya+%28Analytics+Vidhya%29</a:t>
            </a:r>
          </a:p>
          <a:p>
            <a:r>
              <a:rPr lang="en-US" dirty="0"/>
              <a:t># Using </a:t>
            </a:r>
            <a:r>
              <a:rPr lang="en-US" dirty="0" err="1"/>
              <a:t>retinanet</a:t>
            </a:r>
            <a:r>
              <a:rPr lang="en-US" dirty="0"/>
              <a:t> https://github.com/OlafenwaMoses/ImageAI/releases/download/1.0/resnet50_coco_best_v2.0.1.h5</a:t>
            </a:r>
          </a:p>
          <a:p>
            <a:r>
              <a:rPr lang="en-US" dirty="0"/>
              <a:t>#and </a:t>
            </a:r>
            <a:r>
              <a:rPr lang="en-US" dirty="0" err="1"/>
              <a:t>ImageAI</a:t>
            </a:r>
            <a:r>
              <a:rPr lang="en-US" dirty="0"/>
              <a:t> pip install https://github.com/OlafenwaMoses/ImageAI/releases/download/2.0.1/imageai-2.0.1-py3-none-any.whl</a:t>
            </a:r>
          </a:p>
          <a:p>
            <a:endParaRPr lang="en-US" dirty="0"/>
          </a:p>
        </p:txBody>
      </p:sp>
    </p:spTree>
    <p:extLst>
      <p:ext uri="{BB962C8B-B14F-4D97-AF65-F5344CB8AC3E}">
        <p14:creationId xmlns:p14="http://schemas.microsoft.com/office/powerpoint/2010/main" xmlns="" val="1346782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471066"/>
          </a:xfrm>
          <a:solidFill>
            <a:schemeClr val="accent1">
              <a:lumMod val="20000"/>
              <a:lumOff val="80000"/>
            </a:schemeClr>
          </a:solidFill>
        </p:spPr>
        <p:txBody>
          <a:bodyPr>
            <a:normAutofit fontScale="90000"/>
          </a:bodyPr>
          <a:lstStyle/>
          <a:p>
            <a:r>
              <a:rPr lang="en-US" sz="4000" dirty="0" smtClean="0"/>
              <a:t>Explanation of Image’s attributes</a:t>
            </a:r>
            <a:endParaRPr lang="en-US" sz="4000" dirty="0"/>
          </a:p>
        </p:txBody>
      </p:sp>
      <p:sp>
        <p:nvSpPr>
          <p:cNvPr id="7" name="Rectangle 6"/>
          <p:cNvSpPr/>
          <p:nvPr/>
        </p:nvSpPr>
        <p:spPr>
          <a:xfrm>
            <a:off x="13851" y="471066"/>
            <a:ext cx="12192000" cy="6370975"/>
          </a:xfrm>
          <a:prstGeom prst="rect">
            <a:avLst/>
          </a:prstGeom>
        </p:spPr>
        <p:txBody>
          <a:bodyPr wrap="square">
            <a:spAutoFit/>
          </a:bodyPr>
          <a:lstStyle/>
          <a:p>
            <a:pPr marL="400050" indent="-400050" algn="just">
              <a:buFont typeface="+mj-lt"/>
              <a:buAutoNum type="romanLcPeriod"/>
            </a:pPr>
            <a:r>
              <a:rPr lang="en-US" sz="2400" dirty="0" smtClean="0"/>
              <a:t>The term </a:t>
            </a:r>
            <a:r>
              <a:rPr lang="en-US" sz="2400" b="1" dirty="0" smtClean="0">
                <a:solidFill>
                  <a:srgbClr val="7030A0"/>
                </a:solidFill>
              </a:rPr>
              <a:t>pixel</a:t>
            </a:r>
            <a:r>
              <a:rPr lang="en-US" sz="2400" dirty="0" smtClean="0"/>
              <a:t> is generally applied to 2D and is replaced by </a:t>
            </a:r>
            <a:r>
              <a:rPr lang="en-US" sz="2400" b="1" dirty="0">
                <a:solidFill>
                  <a:srgbClr val="7030A0"/>
                </a:solidFill>
              </a:rPr>
              <a:t>voxel</a:t>
            </a:r>
            <a:r>
              <a:rPr lang="en-US" sz="2400" dirty="0" smtClean="0"/>
              <a:t> in 3D images.</a:t>
            </a:r>
          </a:p>
          <a:p>
            <a:pPr marL="400050" indent="-400050" algn="just">
              <a:buFont typeface="+mj-lt"/>
              <a:buAutoNum type="romanLcPeriod"/>
            </a:pPr>
            <a:endParaRPr lang="en-US" sz="2400" dirty="0" smtClean="0"/>
          </a:p>
          <a:p>
            <a:pPr marL="400050" indent="-400050" algn="just">
              <a:buFont typeface="+mj-lt"/>
              <a:buAutoNum type="romanLcPeriod"/>
            </a:pPr>
            <a:r>
              <a:rPr lang="en-US" sz="2400" b="1" dirty="0">
                <a:solidFill>
                  <a:srgbClr val="7030A0"/>
                </a:solidFill>
              </a:rPr>
              <a:t>Bit</a:t>
            </a:r>
            <a:r>
              <a:rPr lang="en-US" sz="2400" dirty="0" smtClean="0"/>
              <a:t> </a:t>
            </a:r>
            <a:r>
              <a:rPr lang="en-US" sz="2400" b="1" dirty="0">
                <a:solidFill>
                  <a:srgbClr val="7030A0"/>
                </a:solidFill>
              </a:rPr>
              <a:t>Depth</a:t>
            </a:r>
            <a:r>
              <a:rPr lang="en-US" sz="2400" dirty="0" smtClean="0"/>
              <a:t>: The pixel range of a given image format is determined by its bit depth. For example, an 8-bit image will have a range of [0; 255]. Most of the common photographic formats such as jpeg, </a:t>
            </a:r>
            <a:r>
              <a:rPr lang="en-US" sz="2400" dirty="0" err="1" smtClean="0"/>
              <a:t>png</a:t>
            </a:r>
            <a:r>
              <a:rPr lang="en-US" sz="2400" dirty="0" smtClean="0"/>
              <a:t> etc. use 8-bit for storage and only have positive values.</a:t>
            </a:r>
          </a:p>
          <a:p>
            <a:pPr marL="400050" indent="-400050" algn="just">
              <a:buFont typeface="+mj-lt"/>
              <a:buAutoNum type="romanLcPeriod"/>
            </a:pPr>
            <a:endParaRPr lang="en-US" sz="2400" dirty="0" smtClean="0"/>
          </a:p>
          <a:p>
            <a:pPr marL="400050" indent="-400050" algn="just">
              <a:buFont typeface="+mj-lt"/>
              <a:buAutoNum type="romanLcPeriod"/>
            </a:pPr>
            <a:r>
              <a:rPr lang="en-US" sz="2400" b="1" dirty="0">
                <a:solidFill>
                  <a:srgbClr val="7030A0"/>
                </a:solidFill>
              </a:rPr>
              <a:t>Medical</a:t>
            </a:r>
            <a:r>
              <a:rPr lang="en-US" sz="2400" dirty="0" smtClean="0"/>
              <a:t> and microscope images use a higher bit depth, as scientific applications demand higher accuracy. A 16-bit medical image will have values in the range [0; 65535].</a:t>
            </a:r>
            <a:endParaRPr lang="en-US" sz="2400" dirty="0"/>
          </a:p>
          <a:p>
            <a:pPr marL="400050" indent="-400050" algn="just">
              <a:buFont typeface="+mj-lt"/>
              <a:buAutoNum type="romanLcPeriod"/>
            </a:pPr>
            <a:endParaRPr lang="en-US" sz="2400" dirty="0" smtClean="0"/>
          </a:p>
          <a:p>
            <a:pPr marL="400050" indent="-400050" algn="just">
              <a:buFont typeface="+mj-lt"/>
              <a:buAutoNum type="romanLcPeriod"/>
            </a:pPr>
            <a:r>
              <a:rPr lang="en-US" sz="2400" b="1" dirty="0">
                <a:solidFill>
                  <a:srgbClr val="7030A0"/>
                </a:solidFill>
              </a:rPr>
              <a:t>Scientific</a:t>
            </a:r>
            <a:r>
              <a:rPr lang="en-US" sz="2400" dirty="0" smtClean="0"/>
              <a:t> </a:t>
            </a:r>
            <a:r>
              <a:rPr lang="en-US" sz="2400" dirty="0"/>
              <a:t>image formats store the pixel values at high precision </a:t>
            </a:r>
            <a:r>
              <a:rPr lang="en-US" sz="2400" dirty="0" smtClean="0"/>
              <a:t>not only </a:t>
            </a:r>
            <a:r>
              <a:rPr lang="en-US" sz="2400" dirty="0"/>
              <a:t>for accuracy but also to ensure that physical phenomenon that </a:t>
            </a:r>
            <a:r>
              <a:rPr lang="en-US" sz="2400" dirty="0" smtClean="0"/>
              <a:t>it records </a:t>
            </a:r>
            <a:r>
              <a:rPr lang="en-US" sz="2400" dirty="0"/>
              <a:t>is not lost. In CT, for example a pixel value of &gt; </a:t>
            </a:r>
            <a:r>
              <a:rPr lang="en-US" sz="2400" b="1" dirty="0">
                <a:solidFill>
                  <a:srgbClr val="7030A0"/>
                </a:solidFill>
              </a:rPr>
              <a:t>1000</a:t>
            </a:r>
            <a:r>
              <a:rPr lang="en-US" sz="2400" dirty="0"/>
              <a:t> </a:t>
            </a:r>
            <a:r>
              <a:rPr lang="en-US" sz="2400" b="1" dirty="0">
                <a:solidFill>
                  <a:srgbClr val="7030A0"/>
                </a:solidFill>
              </a:rPr>
              <a:t>indicates</a:t>
            </a:r>
            <a:r>
              <a:rPr lang="en-US" sz="2400" dirty="0" smtClean="0"/>
              <a:t> </a:t>
            </a:r>
            <a:r>
              <a:rPr lang="en-US" sz="2400" b="1" dirty="0">
                <a:solidFill>
                  <a:srgbClr val="7030A0"/>
                </a:solidFill>
              </a:rPr>
              <a:t>bone</a:t>
            </a:r>
            <a:r>
              <a:rPr lang="en-US" sz="2400" dirty="0"/>
              <a:t>. </a:t>
            </a:r>
            <a:endParaRPr lang="en-US" sz="2400" dirty="0" smtClean="0"/>
          </a:p>
          <a:p>
            <a:pPr marL="400050" indent="-400050" algn="just">
              <a:buFont typeface="+mj-lt"/>
              <a:buAutoNum type="romanLcPeriod"/>
            </a:pPr>
            <a:r>
              <a:rPr lang="en-US" sz="2400" dirty="0" smtClean="0"/>
              <a:t>There </a:t>
            </a:r>
            <a:r>
              <a:rPr lang="en-US" sz="2400" dirty="0"/>
              <a:t>are a few image formats that store images at even </a:t>
            </a:r>
            <a:r>
              <a:rPr lang="en-US" sz="2400" dirty="0" smtClean="0"/>
              <a:t>higher bit-depth </a:t>
            </a:r>
            <a:r>
              <a:rPr lang="en-US" sz="2400" dirty="0"/>
              <a:t>such as 32 or 64. For example, a jpeg image containing </a:t>
            </a:r>
            <a:r>
              <a:rPr lang="en-US" sz="2400" b="1" dirty="0">
                <a:solidFill>
                  <a:srgbClr val="7030A0"/>
                </a:solidFill>
              </a:rPr>
              <a:t>RGB</a:t>
            </a:r>
            <a:r>
              <a:rPr lang="en-US" sz="2400" dirty="0" smtClean="0"/>
              <a:t> (</a:t>
            </a:r>
            <a:r>
              <a:rPr lang="en-US" sz="2400" dirty="0"/>
              <a:t>3 </a:t>
            </a:r>
            <a:r>
              <a:rPr lang="en-US" sz="2400" b="1" dirty="0">
                <a:solidFill>
                  <a:srgbClr val="7030A0"/>
                </a:solidFill>
              </a:rPr>
              <a:t>channels</a:t>
            </a:r>
            <a:r>
              <a:rPr lang="en-US" sz="2400" dirty="0"/>
              <a:t>) will have a bit-depth of 8 for each channel and hence has </a:t>
            </a:r>
            <a:r>
              <a:rPr lang="en-US" sz="2400" dirty="0" smtClean="0"/>
              <a:t>a total </a:t>
            </a:r>
            <a:r>
              <a:rPr lang="en-US" sz="2400" dirty="0"/>
              <a:t>bit-depth of </a:t>
            </a:r>
            <a:r>
              <a:rPr lang="en-US" sz="2400" b="1" dirty="0">
                <a:solidFill>
                  <a:srgbClr val="7030A0"/>
                </a:solidFill>
              </a:rPr>
              <a:t>24</a:t>
            </a:r>
            <a:r>
              <a:rPr lang="en-US" sz="2400" dirty="0"/>
              <a:t>. </a:t>
            </a:r>
            <a:endParaRPr lang="en-US" sz="2400" dirty="0" smtClean="0"/>
          </a:p>
          <a:p>
            <a:pPr marL="400050" indent="-400050" algn="just">
              <a:buFont typeface="+mj-lt"/>
              <a:buAutoNum type="romanLcPeriod"/>
            </a:pPr>
            <a:r>
              <a:rPr lang="en-US" sz="2400" dirty="0" smtClean="0"/>
              <a:t>A microscope </a:t>
            </a:r>
            <a:r>
              <a:rPr lang="en-US" sz="2400" dirty="0"/>
              <a:t>image with 5 </a:t>
            </a:r>
            <a:r>
              <a:rPr lang="en-US" sz="2400" b="1" dirty="0">
                <a:solidFill>
                  <a:srgbClr val="7030A0"/>
                </a:solidFill>
              </a:rPr>
              <a:t>channels</a:t>
            </a:r>
            <a:r>
              <a:rPr lang="en-US" sz="2400" dirty="0" smtClean="0"/>
              <a:t> (</a:t>
            </a:r>
            <a:r>
              <a:rPr lang="en-US" sz="2400" dirty="0"/>
              <a:t>say) with each channel at </a:t>
            </a:r>
            <a:r>
              <a:rPr lang="en-US" sz="2400" b="1" dirty="0">
                <a:solidFill>
                  <a:srgbClr val="7030A0"/>
                </a:solidFill>
              </a:rPr>
              <a:t>16-bit</a:t>
            </a:r>
            <a:r>
              <a:rPr lang="en-US" sz="2400" dirty="0"/>
              <a:t> depth will have a total bit-depth </a:t>
            </a:r>
            <a:r>
              <a:rPr lang="en-US" sz="2400" dirty="0" smtClean="0"/>
              <a:t>of </a:t>
            </a:r>
            <a:r>
              <a:rPr lang="en-US" sz="2400" b="1" dirty="0">
                <a:solidFill>
                  <a:srgbClr val="7030A0"/>
                </a:solidFill>
              </a:rPr>
              <a:t>80</a:t>
            </a:r>
            <a:r>
              <a:rPr lang="en-US" sz="2400" dirty="0"/>
              <a:t>.</a:t>
            </a:r>
          </a:p>
        </p:txBody>
      </p:sp>
    </p:spTree>
    <p:extLst>
      <p:ext uri="{BB962C8B-B14F-4D97-AF65-F5344CB8AC3E}">
        <p14:creationId xmlns:p14="http://schemas.microsoft.com/office/powerpoint/2010/main" xmlns="" val="4100957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Black </a:t>
            </a:r>
            <a:r>
              <a:rPr lang="en-US"/>
              <a:t>vs </a:t>
            </a:r>
            <a:r>
              <a:rPr lang="en-US" sz="8000" smtClean="0">
                <a:solidFill>
                  <a:schemeClr val="bg2">
                    <a:lumMod val="75000"/>
                  </a:schemeClr>
                </a:solidFill>
              </a:rPr>
              <a:t>Gray</a:t>
            </a:r>
            <a:r>
              <a:rPr lang="en-US" smtClean="0"/>
              <a:t> </a:t>
            </a:r>
            <a:r>
              <a:rPr lang="en-US" dirty="0"/>
              <a:t>vs </a:t>
            </a:r>
            <a:r>
              <a:rPr lang="en-US" dirty="0">
                <a:solidFill>
                  <a:srgbClr val="FF0000"/>
                </a:solidFill>
              </a:rPr>
              <a:t>C</a:t>
            </a:r>
            <a:r>
              <a:rPr lang="en-US" dirty="0">
                <a:solidFill>
                  <a:srgbClr val="00B050"/>
                </a:solidFill>
              </a:rPr>
              <a:t>olo</a:t>
            </a:r>
            <a:r>
              <a:rPr lang="en-US" dirty="0">
                <a:solidFill>
                  <a:srgbClr val="0070C0"/>
                </a:solidFill>
              </a:rPr>
              <a:t>r</a:t>
            </a:r>
            <a:r>
              <a:rPr lang="en-US" dirty="0"/>
              <a:t> image</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0800000">
            <a:off x="224847" y="2341851"/>
            <a:ext cx="5483225" cy="3158403"/>
          </a:xfrm>
          <a:prstGeom prst="rect">
            <a:avLst/>
          </a:prstGeom>
          <a:noFill/>
          <a:ln>
            <a:solidFill>
              <a:schemeClr val="accent1"/>
            </a:solidFill>
          </a:ln>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3"/>
          <a:stretch>
            <a:fillRect/>
          </a:stretch>
        </p:blipFill>
        <p:spPr>
          <a:xfrm>
            <a:off x="6714891" y="2147886"/>
            <a:ext cx="3216179" cy="3158403"/>
          </a:xfrm>
          <a:prstGeom prst="rect">
            <a:avLst/>
          </a:prstGeom>
        </p:spPr>
      </p:pic>
      <p:sp>
        <p:nvSpPr>
          <p:cNvPr id="3" name="TextBox 2"/>
          <p:cNvSpPr txBox="1"/>
          <p:nvPr/>
        </p:nvSpPr>
        <p:spPr>
          <a:xfrm>
            <a:off x="69863" y="5514109"/>
            <a:ext cx="426318" cy="461665"/>
          </a:xfrm>
          <a:prstGeom prst="rect">
            <a:avLst/>
          </a:prstGeom>
          <a:noFill/>
        </p:spPr>
        <p:txBody>
          <a:bodyPr wrap="square" rtlCol="0">
            <a:spAutoFit/>
          </a:bodyPr>
          <a:lstStyle/>
          <a:p>
            <a:r>
              <a:rPr lang="en-US" sz="2400" dirty="0" smtClean="0"/>
              <a:t>0</a:t>
            </a:r>
            <a:endParaRPr lang="en-US" sz="2400" dirty="0"/>
          </a:p>
        </p:txBody>
      </p:sp>
      <p:sp>
        <p:nvSpPr>
          <p:cNvPr id="6" name="TextBox 5"/>
          <p:cNvSpPr txBox="1"/>
          <p:nvPr/>
        </p:nvSpPr>
        <p:spPr>
          <a:xfrm>
            <a:off x="5199077" y="5472277"/>
            <a:ext cx="748145" cy="461665"/>
          </a:xfrm>
          <a:prstGeom prst="rect">
            <a:avLst/>
          </a:prstGeom>
          <a:noFill/>
        </p:spPr>
        <p:txBody>
          <a:bodyPr wrap="square" rtlCol="0">
            <a:spAutoFit/>
          </a:bodyPr>
          <a:lstStyle/>
          <a:p>
            <a:r>
              <a:rPr lang="en-US" sz="2400" dirty="0" smtClean="0"/>
              <a:t>255</a:t>
            </a:r>
            <a:endParaRPr lang="en-US" sz="2400" dirty="0"/>
          </a:p>
        </p:txBody>
      </p:sp>
      <p:sp>
        <p:nvSpPr>
          <p:cNvPr id="5" name="TextBox 4"/>
          <p:cNvSpPr txBox="1"/>
          <p:nvPr/>
        </p:nvSpPr>
        <p:spPr>
          <a:xfrm rot="-1800000">
            <a:off x="9487724" y="5018184"/>
            <a:ext cx="886691" cy="369332"/>
          </a:xfrm>
          <a:prstGeom prst="rect">
            <a:avLst/>
          </a:prstGeom>
          <a:noFill/>
        </p:spPr>
        <p:txBody>
          <a:bodyPr wrap="square" rtlCol="0">
            <a:spAutoFit/>
          </a:bodyPr>
          <a:lstStyle/>
          <a:p>
            <a:r>
              <a:rPr lang="en-US" dirty="0" smtClean="0"/>
              <a:t>R G B</a:t>
            </a:r>
            <a:endParaRPr lang="en-US" dirty="0"/>
          </a:p>
        </p:txBody>
      </p:sp>
      <p:cxnSp>
        <p:nvCxnSpPr>
          <p:cNvPr id="9" name="Straight Arrow Connector 8"/>
          <p:cNvCxnSpPr/>
          <p:nvPr/>
        </p:nvCxnSpPr>
        <p:spPr>
          <a:xfrm flipV="1">
            <a:off x="9017391" y="4797085"/>
            <a:ext cx="1237957" cy="787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9256541" y="5078330"/>
            <a:ext cx="1223889" cy="787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255348" y="4431323"/>
            <a:ext cx="998806" cy="369332"/>
          </a:xfrm>
          <a:prstGeom prst="rect">
            <a:avLst/>
          </a:prstGeom>
          <a:noFill/>
        </p:spPr>
        <p:txBody>
          <a:bodyPr wrap="square" rtlCol="0">
            <a:spAutoFit/>
          </a:bodyPr>
          <a:lstStyle/>
          <a:p>
            <a:r>
              <a:rPr lang="en-US" dirty="0" smtClean="0"/>
              <a:t>Normal</a:t>
            </a:r>
            <a:endParaRPr lang="en-US" dirty="0"/>
          </a:p>
        </p:txBody>
      </p:sp>
      <p:sp>
        <p:nvSpPr>
          <p:cNvPr id="15" name="TextBox 14"/>
          <p:cNvSpPr txBox="1"/>
          <p:nvPr/>
        </p:nvSpPr>
        <p:spPr>
          <a:xfrm>
            <a:off x="9017391" y="5855776"/>
            <a:ext cx="998806" cy="369332"/>
          </a:xfrm>
          <a:prstGeom prst="rect">
            <a:avLst/>
          </a:prstGeom>
          <a:noFill/>
        </p:spPr>
        <p:txBody>
          <a:bodyPr wrap="square" rtlCol="0">
            <a:spAutoFit/>
          </a:bodyPr>
          <a:lstStyle/>
          <a:p>
            <a:r>
              <a:rPr lang="en-US" dirty="0" smtClean="0"/>
              <a:t>OpenCV</a:t>
            </a:r>
            <a:endParaRPr lang="en-US" dirty="0"/>
          </a:p>
        </p:txBody>
      </p:sp>
    </p:spTree>
    <p:extLst>
      <p:ext uri="{BB962C8B-B14F-4D97-AF65-F5344CB8AC3E}">
        <p14:creationId xmlns:p14="http://schemas.microsoft.com/office/powerpoint/2010/main" xmlns="" val="9211154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21566"/>
          </a:xfrm>
          <a:solidFill>
            <a:schemeClr val="accent1">
              <a:lumMod val="20000"/>
              <a:lumOff val="80000"/>
            </a:schemeClr>
          </a:solidFill>
        </p:spPr>
        <p:txBody>
          <a:bodyPr>
            <a:normAutofit fontScale="90000"/>
          </a:bodyPr>
          <a:lstStyle/>
          <a:p>
            <a:r>
              <a:rPr lang="en-US" b="1" dirty="0"/>
              <a:t>Color </a:t>
            </a:r>
            <a:r>
              <a:rPr lang="en-US" b="1" dirty="0" smtClean="0"/>
              <a:t>Spaces - RGB</a:t>
            </a:r>
            <a:endParaRPr lang="en-US" dirty="0"/>
          </a:p>
        </p:txBody>
      </p:sp>
      <p:sp>
        <p:nvSpPr>
          <p:cNvPr id="3" name="Content Placeholder 2"/>
          <p:cNvSpPr>
            <a:spLocks noGrp="1"/>
          </p:cNvSpPr>
          <p:nvPr>
            <p:ph idx="1"/>
          </p:nvPr>
        </p:nvSpPr>
        <p:spPr>
          <a:xfrm>
            <a:off x="0" y="521566"/>
            <a:ext cx="12192000" cy="2858943"/>
          </a:xfrm>
        </p:spPr>
        <p:txBody>
          <a:bodyPr>
            <a:noAutofit/>
          </a:bodyPr>
          <a:lstStyle/>
          <a:p>
            <a:pPr algn="just"/>
            <a:r>
              <a:rPr lang="en-US" sz="3000" dirty="0" smtClean="0"/>
              <a:t>The most common color space is RGB (Red Green Blue). Each component can take a value between 0 and 255, where the tuple (0, 0, 0) represents black and (255, 255, 255) represents white, </a:t>
            </a:r>
            <a:r>
              <a:rPr lang="da-DK" sz="3000" dirty="0" smtClean="0"/>
              <a:t>Red (255</a:t>
            </a:r>
            <a:r>
              <a:rPr lang="da-DK" sz="3000" dirty="0"/>
              <a:t>, 0, </a:t>
            </a:r>
            <a:r>
              <a:rPr lang="da-DK" sz="3000" dirty="0" smtClean="0"/>
              <a:t>0), Orange(255</a:t>
            </a:r>
            <a:r>
              <a:rPr lang="da-DK" sz="3000" dirty="0"/>
              <a:t>, 128, </a:t>
            </a:r>
            <a:r>
              <a:rPr lang="da-DK" sz="3000" dirty="0" smtClean="0"/>
              <a:t>0) and Pink (255</a:t>
            </a:r>
            <a:r>
              <a:rPr lang="da-DK" sz="3000" dirty="0"/>
              <a:t>, 153, </a:t>
            </a:r>
            <a:r>
              <a:rPr lang="da-DK" sz="3000" dirty="0" smtClean="0"/>
              <a:t>255)</a:t>
            </a:r>
            <a:endParaRPr lang="da-DK" sz="3000" dirty="0"/>
          </a:p>
          <a:p>
            <a:pPr algn="just"/>
            <a:r>
              <a:rPr lang="en-US" sz="3000" dirty="0" smtClean="0"/>
              <a:t>RGB </a:t>
            </a:r>
            <a:r>
              <a:rPr lang="en-US" sz="3000" dirty="0"/>
              <a:t>is considered an “</a:t>
            </a:r>
            <a:r>
              <a:rPr lang="en-US" sz="3000" dirty="0">
                <a:solidFill>
                  <a:srgbClr val="7030A0"/>
                </a:solidFill>
              </a:rPr>
              <a:t>additive</a:t>
            </a:r>
            <a:r>
              <a:rPr lang="en-US" sz="3000" dirty="0"/>
              <a:t>” color space, and colors can be imagined as being produced from shining quantities of red, blue, and green light onto a </a:t>
            </a:r>
            <a:r>
              <a:rPr lang="en-US" sz="3000" dirty="0">
                <a:solidFill>
                  <a:srgbClr val="7030A0"/>
                </a:solidFill>
              </a:rPr>
              <a:t>black </a:t>
            </a:r>
            <a:r>
              <a:rPr lang="en-US" sz="3000" dirty="0" smtClean="0">
                <a:solidFill>
                  <a:srgbClr val="7030A0"/>
                </a:solidFill>
              </a:rPr>
              <a:t>background</a:t>
            </a:r>
            <a:r>
              <a:rPr lang="en-US" sz="3000" dirty="0" smtClean="0"/>
              <a:t>.</a:t>
            </a:r>
          </a:p>
        </p:txBody>
      </p:sp>
      <p:pic>
        <p:nvPicPr>
          <p:cNvPr id="4" name="Picture 3"/>
          <p:cNvPicPr>
            <a:picLocks noChangeAspect="1"/>
          </p:cNvPicPr>
          <p:nvPr/>
        </p:nvPicPr>
        <p:blipFill>
          <a:blip r:embed="rId2"/>
          <a:stretch>
            <a:fillRect/>
          </a:stretch>
        </p:blipFill>
        <p:spPr>
          <a:xfrm>
            <a:off x="4248783" y="3214686"/>
            <a:ext cx="4313326" cy="3477059"/>
          </a:xfrm>
          <a:prstGeom prst="rect">
            <a:avLst/>
          </a:prstGeom>
        </p:spPr>
      </p:pic>
    </p:spTree>
    <p:extLst>
      <p:ext uri="{BB962C8B-B14F-4D97-AF65-F5344CB8AC3E}">
        <p14:creationId xmlns:p14="http://schemas.microsoft.com/office/powerpoint/2010/main" xmlns="" val="3918684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a:solidFill>
            <a:schemeClr val="accent1">
              <a:lumMod val="20000"/>
              <a:lumOff val="80000"/>
            </a:schemeClr>
          </a:solidFill>
        </p:spPr>
        <p:txBody>
          <a:bodyPr>
            <a:normAutofit fontScale="90000"/>
          </a:bodyPr>
          <a:lstStyle/>
          <a:p>
            <a:r>
              <a:rPr lang="en-US" dirty="0" smtClean="0"/>
              <a:t>HSV: Hue </a:t>
            </a:r>
            <a:r>
              <a:rPr lang="en-US" dirty="0"/>
              <a:t>Saturation Value </a:t>
            </a:r>
            <a:r>
              <a:rPr lang="en-US" sz="2700" dirty="0"/>
              <a:t>(https://en.wikipedia.org/wiki/HSL_and_HSV)</a:t>
            </a:r>
            <a:endParaRPr lang="en-US" dirty="0"/>
          </a:p>
        </p:txBody>
      </p:sp>
      <p:sp>
        <p:nvSpPr>
          <p:cNvPr id="3" name="Content Placeholder 2"/>
          <p:cNvSpPr>
            <a:spLocks noGrp="1"/>
          </p:cNvSpPr>
          <p:nvPr>
            <p:ph idx="1"/>
          </p:nvPr>
        </p:nvSpPr>
        <p:spPr>
          <a:xfrm>
            <a:off x="-1" y="595743"/>
            <a:ext cx="6179127" cy="6137565"/>
          </a:xfrm>
        </p:spPr>
        <p:txBody>
          <a:bodyPr>
            <a:noAutofit/>
          </a:bodyPr>
          <a:lstStyle/>
          <a:p>
            <a:pPr algn="just"/>
            <a:r>
              <a:rPr lang="en-US" sz="3400" dirty="0" smtClean="0"/>
              <a:t>It </a:t>
            </a:r>
            <a:r>
              <a:rPr lang="en-US" sz="3400" dirty="0"/>
              <a:t>help </a:t>
            </a:r>
            <a:r>
              <a:rPr lang="en-US" sz="3400" dirty="0" smtClean="0"/>
              <a:t>to </a:t>
            </a:r>
            <a:r>
              <a:rPr lang="en-US" sz="3400" dirty="0"/>
              <a:t>pinpoint a </a:t>
            </a:r>
            <a:r>
              <a:rPr lang="en-US" sz="3400" dirty="0" smtClean="0"/>
              <a:t>specific </a:t>
            </a:r>
            <a:r>
              <a:rPr lang="en-US" sz="3400" dirty="0"/>
              <a:t>color, based on hue and saturation ranges, with a variance of </a:t>
            </a:r>
            <a:r>
              <a:rPr lang="en-US" sz="3400" dirty="0" smtClean="0"/>
              <a:t>value</a:t>
            </a:r>
            <a:r>
              <a:rPr lang="en-US" sz="3400" dirty="0"/>
              <a:t>. </a:t>
            </a:r>
            <a:r>
              <a:rPr lang="en-US" sz="3400" dirty="0" smtClean="0"/>
              <a:t>Used </a:t>
            </a:r>
            <a:r>
              <a:rPr lang="en-US" sz="3400" dirty="0"/>
              <a:t>in color selection tools in software and for web design</a:t>
            </a:r>
            <a:endParaRPr lang="en-US" sz="3400" dirty="0" smtClean="0"/>
          </a:p>
          <a:p>
            <a:pPr algn="just"/>
            <a:r>
              <a:rPr lang="en-US" sz="3400" b="1" dirty="0"/>
              <a:t>H</a:t>
            </a:r>
            <a:r>
              <a:rPr lang="en-US" sz="3400" dirty="0"/>
              <a:t>ue for color, </a:t>
            </a:r>
            <a:r>
              <a:rPr lang="en-US" sz="3400" b="1" dirty="0" smtClean="0"/>
              <a:t>S</a:t>
            </a:r>
            <a:r>
              <a:rPr lang="en-US" sz="3400" dirty="0" smtClean="0"/>
              <a:t>aturation </a:t>
            </a:r>
            <a:r>
              <a:rPr lang="en-US" sz="3400" dirty="0"/>
              <a:t>for the strength of the color, and </a:t>
            </a:r>
            <a:r>
              <a:rPr lang="en-US" sz="3400" b="1" dirty="0" smtClean="0"/>
              <a:t>V</a:t>
            </a:r>
            <a:r>
              <a:rPr lang="en-US" sz="3400" dirty="0" smtClean="0"/>
              <a:t>alue </a:t>
            </a:r>
            <a:r>
              <a:rPr lang="en-US" sz="3400" dirty="0"/>
              <a:t>for </a:t>
            </a:r>
            <a:r>
              <a:rPr lang="en-US" sz="3400" dirty="0" smtClean="0"/>
              <a:t>light</a:t>
            </a:r>
          </a:p>
          <a:p>
            <a:pPr algn="just"/>
            <a:r>
              <a:rPr lang="en-US" sz="3400" dirty="0" smtClean="0"/>
              <a:t>In OpenCV, Hue </a:t>
            </a:r>
            <a:r>
              <a:rPr lang="en-US" sz="3400" dirty="0"/>
              <a:t>range is [0,179], Saturation range is [0,255] and Value range is [0,255]. Different </a:t>
            </a:r>
            <a:r>
              <a:rPr lang="en-US" sz="3400" dirty="0" smtClean="0"/>
              <a:t>software </a:t>
            </a:r>
            <a:r>
              <a:rPr lang="en-US" sz="3400" dirty="0"/>
              <a:t>use different scales</a:t>
            </a:r>
          </a:p>
        </p:txBody>
      </p:sp>
      <p:pic>
        <p:nvPicPr>
          <p:cNvPr id="1026" name="Picture 2" descr="source_imag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79126" y="1011387"/>
            <a:ext cx="5999025" cy="58327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59391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21566"/>
          </a:xfrm>
          <a:solidFill>
            <a:schemeClr val="accent1">
              <a:lumMod val="20000"/>
              <a:lumOff val="80000"/>
            </a:schemeClr>
          </a:solidFill>
        </p:spPr>
        <p:txBody>
          <a:bodyPr>
            <a:normAutofit fontScale="90000"/>
          </a:bodyPr>
          <a:lstStyle/>
          <a:p>
            <a:r>
              <a:rPr lang="en-US" b="1" dirty="0"/>
              <a:t>Color </a:t>
            </a:r>
            <a:r>
              <a:rPr lang="en-US" b="1" dirty="0" smtClean="0"/>
              <a:t>Spaces - cont</a:t>
            </a:r>
            <a:endParaRPr lang="en-US" dirty="0"/>
          </a:p>
        </p:txBody>
      </p:sp>
      <p:sp>
        <p:nvSpPr>
          <p:cNvPr id="3" name="Content Placeholder 2"/>
          <p:cNvSpPr>
            <a:spLocks noGrp="1"/>
          </p:cNvSpPr>
          <p:nvPr>
            <p:ph idx="1"/>
          </p:nvPr>
        </p:nvSpPr>
        <p:spPr>
          <a:xfrm>
            <a:off x="0" y="521566"/>
            <a:ext cx="7820839" cy="6336434"/>
          </a:xfrm>
        </p:spPr>
        <p:txBody>
          <a:bodyPr>
            <a:normAutofit/>
          </a:bodyPr>
          <a:lstStyle/>
          <a:p>
            <a:pPr algn="just"/>
            <a:r>
              <a:rPr lang="en-US" dirty="0" smtClean="0"/>
              <a:t>In </a:t>
            </a:r>
            <a:r>
              <a:rPr lang="en-US" dirty="0"/>
              <a:t>the printing world, CMYK is useful because it describes the color combinations required to produce a color from a white background. While the 0 tuple in RGB is black, in CMYK the 0 tuple is white. Our printers contain ink canisters of cyan, magenta, yellow, and </a:t>
            </a:r>
            <a:r>
              <a:rPr lang="en-US" dirty="0" smtClean="0"/>
              <a:t>black.</a:t>
            </a:r>
          </a:p>
          <a:p>
            <a:pPr algn="just"/>
            <a:endParaRPr lang="en-US" dirty="0" smtClean="0"/>
          </a:p>
          <a:p>
            <a:pPr algn="just"/>
            <a:r>
              <a:rPr lang="en-US" dirty="0" smtClean="0"/>
              <a:t>In </a:t>
            </a:r>
            <a:r>
              <a:rPr lang="en-US" dirty="0"/>
              <a:t>certain types of medical fields, glass slides mounted with stained tissue samples are scanned and saved as images. They can be analyzed in HED space, a representation of the saturations of the stain types—hematoxylin, eosin, and DAB—applied to the original </a:t>
            </a:r>
            <a:r>
              <a:rPr lang="en-US" dirty="0" smtClean="0"/>
              <a:t>tissue.</a:t>
            </a:r>
          </a:p>
        </p:txBody>
      </p:sp>
      <p:pic>
        <p:nvPicPr>
          <p:cNvPr id="2050" name="Picture 2" descr="Image result for CMYK"/>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820839" y="507710"/>
            <a:ext cx="4371161" cy="617017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7853696" y="6583279"/>
            <a:ext cx="3694216" cy="307777"/>
          </a:xfrm>
          <a:prstGeom prst="rect">
            <a:avLst/>
          </a:prstGeom>
        </p:spPr>
        <p:txBody>
          <a:bodyPr wrap="none">
            <a:spAutoFit/>
          </a:bodyPr>
          <a:lstStyle/>
          <a:p>
            <a:r>
              <a:rPr lang="en-US" sz="1400" dirty="0"/>
              <a:t>https://stodioo.com/articles/cmyk-color-model/</a:t>
            </a:r>
          </a:p>
        </p:txBody>
      </p:sp>
      <p:pic>
        <p:nvPicPr>
          <p:cNvPr id="1030" name="Picture 6" descr="Center faci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63570" y="2405574"/>
            <a:ext cx="2445770" cy="11468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347919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15349</TotalTime>
  <Words>2583</Words>
  <Application>Microsoft Office PowerPoint</Application>
  <PresentationFormat>Custom</PresentationFormat>
  <Paragraphs>280</Paragraphs>
  <Slides>45</Slides>
  <Notes>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Image Processing and Computer Vision with Python &amp; OpenCV</vt:lpstr>
      <vt:lpstr>Installations  &amp; Technology</vt:lpstr>
      <vt:lpstr>Definition of image processing</vt:lpstr>
      <vt:lpstr>Definition of Computer vision</vt:lpstr>
      <vt:lpstr>Explanation of Image’s attributes</vt:lpstr>
      <vt:lpstr>Black vs Gray vs Color image</vt:lpstr>
      <vt:lpstr>Color Spaces - RGB</vt:lpstr>
      <vt:lpstr>HSV: Hue Saturation Value (https://en.wikipedia.org/wiki/HSL_and_HSV)</vt:lpstr>
      <vt:lpstr>Color Spaces - cont</vt:lpstr>
      <vt:lpstr>Slide 10</vt:lpstr>
      <vt:lpstr>Histogram equalization</vt:lpstr>
      <vt:lpstr>Image Filters</vt:lpstr>
      <vt:lpstr>Slide 13</vt:lpstr>
      <vt:lpstr>Edge Detection</vt:lpstr>
      <vt:lpstr>First Derivative Filters</vt:lpstr>
      <vt:lpstr>Second Derivative Filters: Laplacian filter</vt:lpstr>
      <vt:lpstr>Slide 17</vt:lpstr>
      <vt:lpstr>Transformations</vt:lpstr>
      <vt:lpstr>Data Augmentation</vt:lpstr>
      <vt:lpstr>Data Augmentation cont</vt:lpstr>
      <vt:lpstr>Data Augmentation cont</vt:lpstr>
      <vt:lpstr>Slide 22</vt:lpstr>
      <vt:lpstr>Slide 23</vt:lpstr>
      <vt:lpstr>Slide 24</vt:lpstr>
      <vt:lpstr>Slide 25</vt:lpstr>
      <vt:lpstr>Understanding Features</vt:lpstr>
      <vt:lpstr>Few well known techniques</vt:lpstr>
      <vt:lpstr>Extract features/key points</vt:lpstr>
      <vt:lpstr>Extract features/key points: Blank image</vt:lpstr>
      <vt:lpstr>Extract features/key points: Color image</vt:lpstr>
      <vt:lpstr>Extract features/key points: What do you see?</vt:lpstr>
      <vt:lpstr>Slide 32</vt:lpstr>
      <vt:lpstr>Slide 33</vt:lpstr>
      <vt:lpstr>Tensorflow Object Detection API </vt:lpstr>
      <vt:lpstr>Slide 35</vt:lpstr>
      <vt:lpstr>Slide 36</vt:lpstr>
      <vt:lpstr>Slide 37</vt:lpstr>
      <vt:lpstr>Slide 38</vt:lpstr>
      <vt:lpstr>Definitions</vt:lpstr>
      <vt:lpstr>Definitions cont</vt:lpstr>
      <vt:lpstr>Best Practices</vt:lpstr>
      <vt:lpstr>Do you know Everything?</vt:lpstr>
      <vt:lpstr>Seam carving</vt:lpstr>
      <vt:lpstr>References</vt:lpstr>
      <vt:lpstr>References</vt:lpstr>
    </vt:vector>
  </TitlesOfParts>
  <Company>Infosys 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Vision</dc:title>
  <dc:creator>Shiv Onkar Deepak Kumar</dc:creator>
  <cp:lastModifiedBy>umeshitg@gmail.com</cp:lastModifiedBy>
  <cp:revision>204</cp:revision>
  <dcterms:created xsi:type="dcterms:W3CDTF">2018-01-28T03:44:49Z</dcterms:created>
  <dcterms:modified xsi:type="dcterms:W3CDTF">2020-07-06T13:51:39Z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8a196-24eb-41bb-9b22-e6a1875a70f5_Enabled">
    <vt:lpwstr>True</vt:lpwstr>
  </property>
  <property fmtid="{D5CDD505-2E9C-101B-9397-08002B2CF9AE}" pid="3" name="MSIP_Label_7fd8a196-24eb-41bb-9b22-e6a1875a70f5_SiteId">
    <vt:lpwstr>63ce7d59-2f3e-42cd-a8cc-be764cff5eb6</vt:lpwstr>
  </property>
  <property fmtid="{D5CDD505-2E9C-101B-9397-08002B2CF9AE}" pid="4" name="MSIP_Label_7fd8a196-24eb-41bb-9b22-e6a1875a70f5_Owner">
    <vt:lpwstr>Shiv_Kumar10@ad.infosys.com</vt:lpwstr>
  </property>
  <property fmtid="{D5CDD505-2E9C-101B-9397-08002B2CF9AE}" pid="5" name="MSIP_Label_7fd8a196-24eb-41bb-9b22-e6a1875a70f5_SetDate">
    <vt:lpwstr>2019-01-24T07:06:08.8647821Z</vt:lpwstr>
  </property>
  <property fmtid="{D5CDD505-2E9C-101B-9397-08002B2CF9AE}" pid="6" name="MSIP_Label_7fd8a196-24eb-41bb-9b22-e6a1875a70f5_Name">
    <vt:lpwstr>Public</vt:lpwstr>
  </property>
  <property fmtid="{D5CDD505-2E9C-101B-9397-08002B2CF9AE}" pid="7" name="MSIP_Label_7fd8a196-24eb-41bb-9b22-e6a1875a70f5_Application">
    <vt:lpwstr>Microsoft Azure Information Protection</vt:lpwstr>
  </property>
  <property fmtid="{D5CDD505-2E9C-101B-9397-08002B2CF9AE}" pid="8" name="MSIP_Label_7fd8a196-24eb-41bb-9b22-e6a1875a70f5_Extended_MSFT_Method">
    <vt:lpwstr>Manual</vt:lpwstr>
  </property>
  <property fmtid="{D5CDD505-2E9C-101B-9397-08002B2CF9AE}" pid="9" name="Sensitivity">
    <vt:lpwstr>Public</vt:lpwstr>
  </property>
</Properties>
</file>